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68" r:id="rId3"/>
    <p:sldId id="264" r:id="rId4"/>
    <p:sldId id="265" r:id="rId5"/>
    <p:sldId id="266" r:id="rId6"/>
    <p:sldId id="267"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6E90D-570E-4451-A5FB-78D509141F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4A263C57-18D8-4EB9-A711-D1A2A88037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CFD712A8-E7F8-4DF3-808F-BE7C3D23EF44}"/>
              </a:ext>
            </a:extLst>
          </p:cNvPr>
          <p:cNvSpPr>
            <a:spLocks noGrp="1"/>
          </p:cNvSpPr>
          <p:nvPr>
            <p:ph type="dt" sz="half" idx="10"/>
          </p:nvPr>
        </p:nvSpPr>
        <p:spPr/>
        <p:txBody>
          <a:bodyPr/>
          <a:lstStyle/>
          <a:p>
            <a:fld id="{F719C9FF-6DC3-487F-A0F9-372CC0A8BFA4}" type="datetimeFigureOut">
              <a:rPr lang="en-IN" smtClean="0"/>
              <a:t>01-04-2022</a:t>
            </a:fld>
            <a:endParaRPr lang="en-IN"/>
          </a:p>
        </p:txBody>
      </p:sp>
      <p:sp>
        <p:nvSpPr>
          <p:cNvPr id="5" name="Footer Placeholder 4">
            <a:extLst>
              <a:ext uri="{FF2B5EF4-FFF2-40B4-BE49-F238E27FC236}">
                <a16:creationId xmlns:a16="http://schemas.microsoft.com/office/drawing/2014/main" id="{8718B062-A9C8-40EC-86EB-CB4A99C5D11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2B2C58F-A3CB-4949-A3B8-21972617167D}"/>
              </a:ext>
            </a:extLst>
          </p:cNvPr>
          <p:cNvSpPr>
            <a:spLocks noGrp="1"/>
          </p:cNvSpPr>
          <p:nvPr>
            <p:ph type="sldNum" sz="quarter" idx="12"/>
          </p:nvPr>
        </p:nvSpPr>
        <p:spPr/>
        <p:txBody>
          <a:bodyPr/>
          <a:lstStyle/>
          <a:p>
            <a:fld id="{B6126C98-6F07-40EF-9838-88F0FDCF9126}" type="slidenum">
              <a:rPr lang="en-IN" smtClean="0"/>
              <a:t>‹#›</a:t>
            </a:fld>
            <a:endParaRPr lang="en-IN"/>
          </a:p>
        </p:txBody>
      </p:sp>
    </p:spTree>
    <p:extLst>
      <p:ext uri="{BB962C8B-B14F-4D97-AF65-F5344CB8AC3E}">
        <p14:creationId xmlns:p14="http://schemas.microsoft.com/office/powerpoint/2010/main" val="808003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38BBB-C67B-4A4B-9C2F-804DABED5D40}"/>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8647C9F0-4E67-468D-AAD1-A91F40E631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1AA863F-ED1C-4951-AA77-B3137CCB374F}"/>
              </a:ext>
            </a:extLst>
          </p:cNvPr>
          <p:cNvSpPr>
            <a:spLocks noGrp="1"/>
          </p:cNvSpPr>
          <p:nvPr>
            <p:ph type="dt" sz="half" idx="10"/>
          </p:nvPr>
        </p:nvSpPr>
        <p:spPr/>
        <p:txBody>
          <a:bodyPr/>
          <a:lstStyle/>
          <a:p>
            <a:fld id="{F719C9FF-6DC3-487F-A0F9-372CC0A8BFA4}" type="datetimeFigureOut">
              <a:rPr lang="en-IN" smtClean="0"/>
              <a:t>01-04-2022</a:t>
            </a:fld>
            <a:endParaRPr lang="en-IN"/>
          </a:p>
        </p:txBody>
      </p:sp>
      <p:sp>
        <p:nvSpPr>
          <p:cNvPr id="5" name="Footer Placeholder 4">
            <a:extLst>
              <a:ext uri="{FF2B5EF4-FFF2-40B4-BE49-F238E27FC236}">
                <a16:creationId xmlns:a16="http://schemas.microsoft.com/office/drawing/2014/main" id="{B85AF6A5-3D98-46EF-BACD-EBD0ED358BA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3ACD410-8244-45A7-8A59-6B2F7880A434}"/>
              </a:ext>
            </a:extLst>
          </p:cNvPr>
          <p:cNvSpPr>
            <a:spLocks noGrp="1"/>
          </p:cNvSpPr>
          <p:nvPr>
            <p:ph type="sldNum" sz="quarter" idx="12"/>
          </p:nvPr>
        </p:nvSpPr>
        <p:spPr/>
        <p:txBody>
          <a:bodyPr/>
          <a:lstStyle/>
          <a:p>
            <a:fld id="{B6126C98-6F07-40EF-9838-88F0FDCF9126}" type="slidenum">
              <a:rPr lang="en-IN" smtClean="0"/>
              <a:t>‹#›</a:t>
            </a:fld>
            <a:endParaRPr lang="en-IN"/>
          </a:p>
        </p:txBody>
      </p:sp>
    </p:spTree>
    <p:extLst>
      <p:ext uri="{BB962C8B-B14F-4D97-AF65-F5344CB8AC3E}">
        <p14:creationId xmlns:p14="http://schemas.microsoft.com/office/powerpoint/2010/main" val="534522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78A988-3807-4034-8843-D5B06A0F02F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5F0753E-5A00-4CBB-9567-9E53536F21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7E77DE2-F349-429D-8356-B26FF7A11F53}"/>
              </a:ext>
            </a:extLst>
          </p:cNvPr>
          <p:cNvSpPr>
            <a:spLocks noGrp="1"/>
          </p:cNvSpPr>
          <p:nvPr>
            <p:ph type="dt" sz="half" idx="10"/>
          </p:nvPr>
        </p:nvSpPr>
        <p:spPr/>
        <p:txBody>
          <a:bodyPr/>
          <a:lstStyle/>
          <a:p>
            <a:fld id="{F719C9FF-6DC3-487F-A0F9-372CC0A8BFA4}" type="datetimeFigureOut">
              <a:rPr lang="en-IN" smtClean="0"/>
              <a:t>01-04-2022</a:t>
            </a:fld>
            <a:endParaRPr lang="en-IN"/>
          </a:p>
        </p:txBody>
      </p:sp>
      <p:sp>
        <p:nvSpPr>
          <p:cNvPr id="5" name="Footer Placeholder 4">
            <a:extLst>
              <a:ext uri="{FF2B5EF4-FFF2-40B4-BE49-F238E27FC236}">
                <a16:creationId xmlns:a16="http://schemas.microsoft.com/office/drawing/2014/main" id="{3A7471F6-358A-4E9F-B026-6E48A2BA268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D76FF8A-D49D-4129-B281-EF1B058DCD5B}"/>
              </a:ext>
            </a:extLst>
          </p:cNvPr>
          <p:cNvSpPr>
            <a:spLocks noGrp="1"/>
          </p:cNvSpPr>
          <p:nvPr>
            <p:ph type="sldNum" sz="quarter" idx="12"/>
          </p:nvPr>
        </p:nvSpPr>
        <p:spPr/>
        <p:txBody>
          <a:bodyPr/>
          <a:lstStyle/>
          <a:p>
            <a:fld id="{B6126C98-6F07-40EF-9838-88F0FDCF9126}" type="slidenum">
              <a:rPr lang="en-IN" smtClean="0"/>
              <a:t>‹#›</a:t>
            </a:fld>
            <a:endParaRPr lang="en-IN"/>
          </a:p>
        </p:txBody>
      </p:sp>
    </p:spTree>
    <p:extLst>
      <p:ext uri="{BB962C8B-B14F-4D97-AF65-F5344CB8AC3E}">
        <p14:creationId xmlns:p14="http://schemas.microsoft.com/office/powerpoint/2010/main" val="2485612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51F22-B38B-459E-9E55-517A4C67FFE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D06D44B-62EF-49DB-BC8A-CE09656ACB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4A12581-4AD2-460F-BA7C-D57A4C7A21AA}"/>
              </a:ext>
            </a:extLst>
          </p:cNvPr>
          <p:cNvSpPr>
            <a:spLocks noGrp="1"/>
          </p:cNvSpPr>
          <p:nvPr>
            <p:ph type="dt" sz="half" idx="10"/>
          </p:nvPr>
        </p:nvSpPr>
        <p:spPr/>
        <p:txBody>
          <a:bodyPr/>
          <a:lstStyle/>
          <a:p>
            <a:fld id="{F719C9FF-6DC3-487F-A0F9-372CC0A8BFA4}" type="datetimeFigureOut">
              <a:rPr lang="en-IN" smtClean="0"/>
              <a:t>01-04-2022</a:t>
            </a:fld>
            <a:endParaRPr lang="en-IN"/>
          </a:p>
        </p:txBody>
      </p:sp>
      <p:sp>
        <p:nvSpPr>
          <p:cNvPr id="5" name="Footer Placeholder 4">
            <a:extLst>
              <a:ext uri="{FF2B5EF4-FFF2-40B4-BE49-F238E27FC236}">
                <a16:creationId xmlns:a16="http://schemas.microsoft.com/office/drawing/2014/main" id="{0AB16133-BD13-45AC-81EB-9D4845C4540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935D762-78A7-42CE-923F-1295BCC057D1}"/>
              </a:ext>
            </a:extLst>
          </p:cNvPr>
          <p:cNvSpPr>
            <a:spLocks noGrp="1"/>
          </p:cNvSpPr>
          <p:nvPr>
            <p:ph type="sldNum" sz="quarter" idx="12"/>
          </p:nvPr>
        </p:nvSpPr>
        <p:spPr/>
        <p:txBody>
          <a:bodyPr/>
          <a:lstStyle/>
          <a:p>
            <a:fld id="{B6126C98-6F07-40EF-9838-88F0FDCF9126}" type="slidenum">
              <a:rPr lang="en-IN" smtClean="0"/>
              <a:t>‹#›</a:t>
            </a:fld>
            <a:endParaRPr lang="en-IN"/>
          </a:p>
        </p:txBody>
      </p:sp>
    </p:spTree>
    <p:extLst>
      <p:ext uri="{BB962C8B-B14F-4D97-AF65-F5344CB8AC3E}">
        <p14:creationId xmlns:p14="http://schemas.microsoft.com/office/powerpoint/2010/main" val="769398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BDF4A-A67E-4A04-9F83-884079ED56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FE5D82DF-4AB2-4D2D-AB40-58614A6CE4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75B940-CF20-4A05-9467-C99E5CCC8A6E}"/>
              </a:ext>
            </a:extLst>
          </p:cNvPr>
          <p:cNvSpPr>
            <a:spLocks noGrp="1"/>
          </p:cNvSpPr>
          <p:nvPr>
            <p:ph type="dt" sz="half" idx="10"/>
          </p:nvPr>
        </p:nvSpPr>
        <p:spPr/>
        <p:txBody>
          <a:bodyPr/>
          <a:lstStyle/>
          <a:p>
            <a:fld id="{F719C9FF-6DC3-487F-A0F9-372CC0A8BFA4}" type="datetimeFigureOut">
              <a:rPr lang="en-IN" smtClean="0"/>
              <a:t>01-04-2022</a:t>
            </a:fld>
            <a:endParaRPr lang="en-IN"/>
          </a:p>
        </p:txBody>
      </p:sp>
      <p:sp>
        <p:nvSpPr>
          <p:cNvPr id="5" name="Footer Placeholder 4">
            <a:extLst>
              <a:ext uri="{FF2B5EF4-FFF2-40B4-BE49-F238E27FC236}">
                <a16:creationId xmlns:a16="http://schemas.microsoft.com/office/drawing/2014/main" id="{3D325986-0E42-48DC-A53F-93834606C56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668A8D0-6560-4376-BB5B-543F4AE6DCFD}"/>
              </a:ext>
            </a:extLst>
          </p:cNvPr>
          <p:cNvSpPr>
            <a:spLocks noGrp="1"/>
          </p:cNvSpPr>
          <p:nvPr>
            <p:ph type="sldNum" sz="quarter" idx="12"/>
          </p:nvPr>
        </p:nvSpPr>
        <p:spPr/>
        <p:txBody>
          <a:bodyPr/>
          <a:lstStyle/>
          <a:p>
            <a:fld id="{B6126C98-6F07-40EF-9838-88F0FDCF9126}" type="slidenum">
              <a:rPr lang="en-IN" smtClean="0"/>
              <a:t>‹#›</a:t>
            </a:fld>
            <a:endParaRPr lang="en-IN"/>
          </a:p>
        </p:txBody>
      </p:sp>
    </p:spTree>
    <p:extLst>
      <p:ext uri="{BB962C8B-B14F-4D97-AF65-F5344CB8AC3E}">
        <p14:creationId xmlns:p14="http://schemas.microsoft.com/office/powerpoint/2010/main" val="3544018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96800-98E8-49C4-A876-0AD02128ECD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E53D690-874C-4C7F-87CA-7C974A76F9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319838C3-6B31-440B-B272-337DB3B319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8C35100-8083-4FC2-95F6-D594E88C4544}"/>
              </a:ext>
            </a:extLst>
          </p:cNvPr>
          <p:cNvSpPr>
            <a:spLocks noGrp="1"/>
          </p:cNvSpPr>
          <p:nvPr>
            <p:ph type="dt" sz="half" idx="10"/>
          </p:nvPr>
        </p:nvSpPr>
        <p:spPr/>
        <p:txBody>
          <a:bodyPr/>
          <a:lstStyle/>
          <a:p>
            <a:fld id="{F719C9FF-6DC3-487F-A0F9-372CC0A8BFA4}" type="datetimeFigureOut">
              <a:rPr lang="en-IN" smtClean="0"/>
              <a:t>01-04-2022</a:t>
            </a:fld>
            <a:endParaRPr lang="en-IN"/>
          </a:p>
        </p:txBody>
      </p:sp>
      <p:sp>
        <p:nvSpPr>
          <p:cNvPr id="6" name="Footer Placeholder 5">
            <a:extLst>
              <a:ext uri="{FF2B5EF4-FFF2-40B4-BE49-F238E27FC236}">
                <a16:creationId xmlns:a16="http://schemas.microsoft.com/office/drawing/2014/main" id="{37D432FF-304C-45A3-9A50-EC7F9FAB5B5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4D9F4A9-28A4-4161-8DEC-FFC9629CABD9}"/>
              </a:ext>
            </a:extLst>
          </p:cNvPr>
          <p:cNvSpPr>
            <a:spLocks noGrp="1"/>
          </p:cNvSpPr>
          <p:nvPr>
            <p:ph type="sldNum" sz="quarter" idx="12"/>
          </p:nvPr>
        </p:nvSpPr>
        <p:spPr/>
        <p:txBody>
          <a:bodyPr/>
          <a:lstStyle/>
          <a:p>
            <a:fld id="{B6126C98-6F07-40EF-9838-88F0FDCF9126}" type="slidenum">
              <a:rPr lang="en-IN" smtClean="0"/>
              <a:t>‹#›</a:t>
            </a:fld>
            <a:endParaRPr lang="en-IN"/>
          </a:p>
        </p:txBody>
      </p:sp>
    </p:spTree>
    <p:extLst>
      <p:ext uri="{BB962C8B-B14F-4D97-AF65-F5344CB8AC3E}">
        <p14:creationId xmlns:p14="http://schemas.microsoft.com/office/powerpoint/2010/main" val="3840561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5E2D5-1218-42F7-A893-4EA370DBE1C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D81D1B1-E723-44DF-8A1D-7E20B72EEF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7DFCEA-13CA-4817-8348-E5DCD8A5FC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FBC83B72-ECAF-4E13-A73F-EC80118A36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C3A9AA-0DA8-468B-86F2-64D812713A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660086AA-CB13-4793-B806-2ED9D197D2D4}"/>
              </a:ext>
            </a:extLst>
          </p:cNvPr>
          <p:cNvSpPr>
            <a:spLocks noGrp="1"/>
          </p:cNvSpPr>
          <p:nvPr>
            <p:ph type="dt" sz="half" idx="10"/>
          </p:nvPr>
        </p:nvSpPr>
        <p:spPr/>
        <p:txBody>
          <a:bodyPr/>
          <a:lstStyle/>
          <a:p>
            <a:fld id="{F719C9FF-6DC3-487F-A0F9-372CC0A8BFA4}" type="datetimeFigureOut">
              <a:rPr lang="en-IN" smtClean="0"/>
              <a:t>01-04-2022</a:t>
            </a:fld>
            <a:endParaRPr lang="en-IN"/>
          </a:p>
        </p:txBody>
      </p:sp>
      <p:sp>
        <p:nvSpPr>
          <p:cNvPr id="8" name="Footer Placeholder 7">
            <a:extLst>
              <a:ext uri="{FF2B5EF4-FFF2-40B4-BE49-F238E27FC236}">
                <a16:creationId xmlns:a16="http://schemas.microsoft.com/office/drawing/2014/main" id="{324BF6B8-594D-4BB9-9437-1127CFA18D1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B05478C1-459E-46E3-B263-C1AE804F8082}"/>
              </a:ext>
            </a:extLst>
          </p:cNvPr>
          <p:cNvSpPr>
            <a:spLocks noGrp="1"/>
          </p:cNvSpPr>
          <p:nvPr>
            <p:ph type="sldNum" sz="quarter" idx="12"/>
          </p:nvPr>
        </p:nvSpPr>
        <p:spPr/>
        <p:txBody>
          <a:bodyPr/>
          <a:lstStyle/>
          <a:p>
            <a:fld id="{B6126C98-6F07-40EF-9838-88F0FDCF9126}" type="slidenum">
              <a:rPr lang="en-IN" smtClean="0"/>
              <a:t>‹#›</a:t>
            </a:fld>
            <a:endParaRPr lang="en-IN"/>
          </a:p>
        </p:txBody>
      </p:sp>
    </p:spTree>
    <p:extLst>
      <p:ext uri="{BB962C8B-B14F-4D97-AF65-F5344CB8AC3E}">
        <p14:creationId xmlns:p14="http://schemas.microsoft.com/office/powerpoint/2010/main" val="2649795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59477-6C24-4283-85EC-CF58DE98877A}"/>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8463064E-1393-49FE-94DB-DBA01DE148F1}"/>
              </a:ext>
            </a:extLst>
          </p:cNvPr>
          <p:cNvSpPr>
            <a:spLocks noGrp="1"/>
          </p:cNvSpPr>
          <p:nvPr>
            <p:ph type="dt" sz="half" idx="10"/>
          </p:nvPr>
        </p:nvSpPr>
        <p:spPr/>
        <p:txBody>
          <a:bodyPr/>
          <a:lstStyle/>
          <a:p>
            <a:fld id="{F719C9FF-6DC3-487F-A0F9-372CC0A8BFA4}" type="datetimeFigureOut">
              <a:rPr lang="en-IN" smtClean="0"/>
              <a:t>01-04-2022</a:t>
            </a:fld>
            <a:endParaRPr lang="en-IN"/>
          </a:p>
        </p:txBody>
      </p:sp>
      <p:sp>
        <p:nvSpPr>
          <p:cNvPr id="4" name="Footer Placeholder 3">
            <a:extLst>
              <a:ext uri="{FF2B5EF4-FFF2-40B4-BE49-F238E27FC236}">
                <a16:creationId xmlns:a16="http://schemas.microsoft.com/office/drawing/2014/main" id="{85563894-C78A-4FB3-923B-333643E13C8C}"/>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E7F7F04B-DE4A-46DF-8AB4-D600FFFF069C}"/>
              </a:ext>
            </a:extLst>
          </p:cNvPr>
          <p:cNvSpPr>
            <a:spLocks noGrp="1"/>
          </p:cNvSpPr>
          <p:nvPr>
            <p:ph type="sldNum" sz="quarter" idx="12"/>
          </p:nvPr>
        </p:nvSpPr>
        <p:spPr/>
        <p:txBody>
          <a:bodyPr/>
          <a:lstStyle/>
          <a:p>
            <a:fld id="{B6126C98-6F07-40EF-9838-88F0FDCF9126}" type="slidenum">
              <a:rPr lang="en-IN" smtClean="0"/>
              <a:t>‹#›</a:t>
            </a:fld>
            <a:endParaRPr lang="en-IN"/>
          </a:p>
        </p:txBody>
      </p:sp>
    </p:spTree>
    <p:extLst>
      <p:ext uri="{BB962C8B-B14F-4D97-AF65-F5344CB8AC3E}">
        <p14:creationId xmlns:p14="http://schemas.microsoft.com/office/powerpoint/2010/main" val="3928817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2C2E9D-81FD-4364-A668-A07751D97714}"/>
              </a:ext>
            </a:extLst>
          </p:cNvPr>
          <p:cNvSpPr>
            <a:spLocks noGrp="1"/>
          </p:cNvSpPr>
          <p:nvPr>
            <p:ph type="dt" sz="half" idx="10"/>
          </p:nvPr>
        </p:nvSpPr>
        <p:spPr/>
        <p:txBody>
          <a:bodyPr/>
          <a:lstStyle/>
          <a:p>
            <a:fld id="{F719C9FF-6DC3-487F-A0F9-372CC0A8BFA4}" type="datetimeFigureOut">
              <a:rPr lang="en-IN" smtClean="0"/>
              <a:t>01-04-2022</a:t>
            </a:fld>
            <a:endParaRPr lang="en-IN"/>
          </a:p>
        </p:txBody>
      </p:sp>
      <p:sp>
        <p:nvSpPr>
          <p:cNvPr id="3" name="Footer Placeholder 2">
            <a:extLst>
              <a:ext uri="{FF2B5EF4-FFF2-40B4-BE49-F238E27FC236}">
                <a16:creationId xmlns:a16="http://schemas.microsoft.com/office/drawing/2014/main" id="{D7BB6C30-DB9B-4724-8FF0-B121B3DA44AA}"/>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C7899D9D-5D7B-4AAE-AE18-1247E87D1836}"/>
              </a:ext>
            </a:extLst>
          </p:cNvPr>
          <p:cNvSpPr>
            <a:spLocks noGrp="1"/>
          </p:cNvSpPr>
          <p:nvPr>
            <p:ph type="sldNum" sz="quarter" idx="12"/>
          </p:nvPr>
        </p:nvSpPr>
        <p:spPr/>
        <p:txBody>
          <a:bodyPr/>
          <a:lstStyle/>
          <a:p>
            <a:fld id="{B6126C98-6F07-40EF-9838-88F0FDCF9126}" type="slidenum">
              <a:rPr lang="en-IN" smtClean="0"/>
              <a:t>‹#›</a:t>
            </a:fld>
            <a:endParaRPr lang="en-IN"/>
          </a:p>
        </p:txBody>
      </p:sp>
    </p:spTree>
    <p:extLst>
      <p:ext uri="{BB962C8B-B14F-4D97-AF65-F5344CB8AC3E}">
        <p14:creationId xmlns:p14="http://schemas.microsoft.com/office/powerpoint/2010/main" val="1440494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B7667-FACF-4D14-A2D9-C311A54EEE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C4A87BA0-585E-4E66-AC92-0490D7E366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3C3EA854-B133-4687-BF90-4002772E42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065530-EA5B-4644-A6F9-192973D1E0F5}"/>
              </a:ext>
            </a:extLst>
          </p:cNvPr>
          <p:cNvSpPr>
            <a:spLocks noGrp="1"/>
          </p:cNvSpPr>
          <p:nvPr>
            <p:ph type="dt" sz="half" idx="10"/>
          </p:nvPr>
        </p:nvSpPr>
        <p:spPr/>
        <p:txBody>
          <a:bodyPr/>
          <a:lstStyle/>
          <a:p>
            <a:fld id="{F719C9FF-6DC3-487F-A0F9-372CC0A8BFA4}" type="datetimeFigureOut">
              <a:rPr lang="en-IN" smtClean="0"/>
              <a:t>01-04-2022</a:t>
            </a:fld>
            <a:endParaRPr lang="en-IN"/>
          </a:p>
        </p:txBody>
      </p:sp>
      <p:sp>
        <p:nvSpPr>
          <p:cNvPr id="6" name="Footer Placeholder 5">
            <a:extLst>
              <a:ext uri="{FF2B5EF4-FFF2-40B4-BE49-F238E27FC236}">
                <a16:creationId xmlns:a16="http://schemas.microsoft.com/office/drawing/2014/main" id="{73035C68-C460-4A09-9929-6EEDDE1AFAC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41877D5-383E-41DB-9E2F-9A2E147A3742}"/>
              </a:ext>
            </a:extLst>
          </p:cNvPr>
          <p:cNvSpPr>
            <a:spLocks noGrp="1"/>
          </p:cNvSpPr>
          <p:nvPr>
            <p:ph type="sldNum" sz="quarter" idx="12"/>
          </p:nvPr>
        </p:nvSpPr>
        <p:spPr/>
        <p:txBody>
          <a:bodyPr/>
          <a:lstStyle/>
          <a:p>
            <a:fld id="{B6126C98-6F07-40EF-9838-88F0FDCF9126}" type="slidenum">
              <a:rPr lang="en-IN" smtClean="0"/>
              <a:t>‹#›</a:t>
            </a:fld>
            <a:endParaRPr lang="en-IN"/>
          </a:p>
        </p:txBody>
      </p:sp>
    </p:spTree>
    <p:extLst>
      <p:ext uri="{BB962C8B-B14F-4D97-AF65-F5344CB8AC3E}">
        <p14:creationId xmlns:p14="http://schemas.microsoft.com/office/powerpoint/2010/main" val="704999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0B380-6C95-4D04-A685-AF86E0277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94605093-93A3-42F6-A73D-76ABB8C5B1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E7C224EE-50F9-43EF-9930-8C114B7AAA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B482C9-1C09-4C30-AFBB-CD2074BCE418}"/>
              </a:ext>
            </a:extLst>
          </p:cNvPr>
          <p:cNvSpPr>
            <a:spLocks noGrp="1"/>
          </p:cNvSpPr>
          <p:nvPr>
            <p:ph type="dt" sz="half" idx="10"/>
          </p:nvPr>
        </p:nvSpPr>
        <p:spPr/>
        <p:txBody>
          <a:bodyPr/>
          <a:lstStyle/>
          <a:p>
            <a:fld id="{F719C9FF-6DC3-487F-A0F9-372CC0A8BFA4}" type="datetimeFigureOut">
              <a:rPr lang="en-IN" smtClean="0"/>
              <a:t>01-04-2022</a:t>
            </a:fld>
            <a:endParaRPr lang="en-IN"/>
          </a:p>
        </p:txBody>
      </p:sp>
      <p:sp>
        <p:nvSpPr>
          <p:cNvPr id="6" name="Footer Placeholder 5">
            <a:extLst>
              <a:ext uri="{FF2B5EF4-FFF2-40B4-BE49-F238E27FC236}">
                <a16:creationId xmlns:a16="http://schemas.microsoft.com/office/drawing/2014/main" id="{683307D8-4B0F-4664-AB67-6FC4B622652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F65C43D-145B-42EB-91A3-42A9A40C4A5A}"/>
              </a:ext>
            </a:extLst>
          </p:cNvPr>
          <p:cNvSpPr>
            <a:spLocks noGrp="1"/>
          </p:cNvSpPr>
          <p:nvPr>
            <p:ph type="sldNum" sz="quarter" idx="12"/>
          </p:nvPr>
        </p:nvSpPr>
        <p:spPr/>
        <p:txBody>
          <a:bodyPr/>
          <a:lstStyle/>
          <a:p>
            <a:fld id="{B6126C98-6F07-40EF-9838-88F0FDCF9126}" type="slidenum">
              <a:rPr lang="en-IN" smtClean="0"/>
              <a:t>‹#›</a:t>
            </a:fld>
            <a:endParaRPr lang="en-IN"/>
          </a:p>
        </p:txBody>
      </p:sp>
    </p:spTree>
    <p:extLst>
      <p:ext uri="{BB962C8B-B14F-4D97-AF65-F5344CB8AC3E}">
        <p14:creationId xmlns:p14="http://schemas.microsoft.com/office/powerpoint/2010/main" val="1720551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ABA635-0EBD-4C48-96F3-BA190CE3A4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35E8ACD-4CC0-45FD-97EF-415730231F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9BEF306-4B78-408D-A86E-9355D51B40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19C9FF-6DC3-487F-A0F9-372CC0A8BFA4}" type="datetimeFigureOut">
              <a:rPr lang="en-IN" smtClean="0"/>
              <a:t>01-04-2022</a:t>
            </a:fld>
            <a:endParaRPr lang="en-IN"/>
          </a:p>
        </p:txBody>
      </p:sp>
      <p:sp>
        <p:nvSpPr>
          <p:cNvPr id="5" name="Footer Placeholder 4">
            <a:extLst>
              <a:ext uri="{FF2B5EF4-FFF2-40B4-BE49-F238E27FC236}">
                <a16:creationId xmlns:a16="http://schemas.microsoft.com/office/drawing/2014/main" id="{FCE4F7A1-F2C6-4D0C-8EFA-BA929DF295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C2427CCB-CF48-47E4-8CA6-BE9284045C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126C98-6F07-40EF-9838-88F0FDCF9126}" type="slidenum">
              <a:rPr lang="en-IN" smtClean="0"/>
              <a:t>‹#›</a:t>
            </a:fld>
            <a:endParaRPr lang="en-IN"/>
          </a:p>
        </p:txBody>
      </p:sp>
    </p:spTree>
    <p:extLst>
      <p:ext uri="{BB962C8B-B14F-4D97-AF65-F5344CB8AC3E}">
        <p14:creationId xmlns:p14="http://schemas.microsoft.com/office/powerpoint/2010/main" val="1187892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wave&#10;&#10;Description automatically generated with low confidence">
            <a:extLst>
              <a:ext uri="{FF2B5EF4-FFF2-40B4-BE49-F238E27FC236}">
                <a16:creationId xmlns:a16="http://schemas.microsoft.com/office/drawing/2014/main" id="{B6CBDB35-9418-4512-AA01-8ADC29540B2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89" y="0"/>
            <a:ext cx="12191999" cy="6857990"/>
          </a:xfrm>
          <a:prstGeom prst="rect">
            <a:avLst/>
          </a:prstGeom>
        </p:spPr>
      </p:pic>
      <p:pic>
        <p:nvPicPr>
          <p:cNvPr id="18" name="Picture 17" descr="Logo&#10;&#10;Description automatically generated with low confidence">
            <a:extLst>
              <a:ext uri="{FF2B5EF4-FFF2-40B4-BE49-F238E27FC236}">
                <a16:creationId xmlns:a16="http://schemas.microsoft.com/office/drawing/2014/main" id="{4F9770BB-83E6-46B1-A6C8-80C4E8BCA0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4933" y="747306"/>
            <a:ext cx="1342371" cy="936489"/>
          </a:xfrm>
          <a:prstGeom prst="rect">
            <a:avLst/>
          </a:prstGeom>
        </p:spPr>
      </p:pic>
      <p:pic>
        <p:nvPicPr>
          <p:cNvPr id="14" name="Picture 2">
            <a:extLst>
              <a:ext uri="{FF2B5EF4-FFF2-40B4-BE49-F238E27FC236}">
                <a16:creationId xmlns:a16="http://schemas.microsoft.com/office/drawing/2014/main" id="{42D2AE2E-4B99-4F33-BE95-3DA7E239874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2398" y="47624"/>
            <a:ext cx="1135467" cy="13483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logo&#10;&#10;Description automatically generated">
            <a:extLst>
              <a:ext uri="{FF2B5EF4-FFF2-40B4-BE49-F238E27FC236}">
                <a16:creationId xmlns:a16="http://schemas.microsoft.com/office/drawing/2014/main" id="{DB54CA4D-58DC-42C4-98E6-D88A1017D7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62995" y="6109165"/>
            <a:ext cx="610816" cy="610816"/>
          </a:xfrm>
          <a:prstGeom prst="rect">
            <a:avLst/>
          </a:prstGeom>
        </p:spPr>
      </p:pic>
      <p:pic>
        <p:nvPicPr>
          <p:cNvPr id="19" name="Picture 18" descr="Text&#10;&#10;Description automatically generated">
            <a:extLst>
              <a:ext uri="{FF2B5EF4-FFF2-40B4-BE49-F238E27FC236}">
                <a16:creationId xmlns:a16="http://schemas.microsoft.com/office/drawing/2014/main" id="{9A63C691-F2A2-49C9-A65C-49BA8739CB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38344" y="138019"/>
            <a:ext cx="1135467" cy="897869"/>
          </a:xfrm>
          <a:prstGeom prst="rect">
            <a:avLst/>
          </a:prstGeom>
        </p:spPr>
      </p:pic>
      <p:sp>
        <p:nvSpPr>
          <p:cNvPr id="16" name="TextBox 15">
            <a:extLst>
              <a:ext uri="{FF2B5EF4-FFF2-40B4-BE49-F238E27FC236}">
                <a16:creationId xmlns:a16="http://schemas.microsoft.com/office/drawing/2014/main" id="{18C1F896-0B31-4B79-965F-0752CC8AAEC4}"/>
              </a:ext>
            </a:extLst>
          </p:cNvPr>
          <p:cNvSpPr txBox="1"/>
          <p:nvPr/>
        </p:nvSpPr>
        <p:spPr>
          <a:xfrm>
            <a:off x="74644" y="3009299"/>
            <a:ext cx="13249470" cy="923330"/>
          </a:xfrm>
          <a:prstGeom prst="rect">
            <a:avLst/>
          </a:prstGeom>
          <a:noFill/>
        </p:spPr>
        <p:txBody>
          <a:bodyPr wrap="square">
            <a:spAutoFit/>
          </a:bodyPr>
          <a:lstStyle/>
          <a:p>
            <a:r>
              <a:rPr lang="en-IN" sz="5400" b="0" i="0" u="none" strike="noStrike" dirty="0">
                <a:solidFill>
                  <a:schemeClr val="bg1"/>
                </a:solidFill>
                <a:effectLst/>
                <a:latin typeface="Barmeno" panose="02000506050000020004" pitchFamily="2" charset="0"/>
              </a:rPr>
              <a:t>JIIF SHARK ANGELS Rules and Regulation</a:t>
            </a:r>
            <a:endParaRPr lang="en-IN" sz="5400" dirty="0"/>
          </a:p>
        </p:txBody>
      </p:sp>
    </p:spTree>
    <p:extLst>
      <p:ext uri="{BB962C8B-B14F-4D97-AF65-F5344CB8AC3E}">
        <p14:creationId xmlns:p14="http://schemas.microsoft.com/office/powerpoint/2010/main" val="837680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wave&#10;&#10;Description automatically generated with low confidence">
            <a:extLst>
              <a:ext uri="{FF2B5EF4-FFF2-40B4-BE49-F238E27FC236}">
                <a16:creationId xmlns:a16="http://schemas.microsoft.com/office/drawing/2014/main" id="{B6CBDB35-9418-4512-AA01-8ADC29540B2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89" y="0"/>
            <a:ext cx="12191999" cy="6857990"/>
          </a:xfrm>
          <a:prstGeom prst="rect">
            <a:avLst/>
          </a:prstGeom>
        </p:spPr>
      </p:pic>
      <p:sp>
        <p:nvSpPr>
          <p:cNvPr id="2" name="Title 1">
            <a:extLst>
              <a:ext uri="{FF2B5EF4-FFF2-40B4-BE49-F238E27FC236}">
                <a16:creationId xmlns:a16="http://schemas.microsoft.com/office/drawing/2014/main" id="{34DA58EA-C6F4-4C78-B08C-FD385AA21198}"/>
              </a:ext>
            </a:extLst>
          </p:cNvPr>
          <p:cNvSpPr>
            <a:spLocks noGrp="1"/>
          </p:cNvSpPr>
          <p:nvPr>
            <p:ph type="ctrTitle"/>
          </p:nvPr>
        </p:nvSpPr>
        <p:spPr>
          <a:xfrm>
            <a:off x="-25146" y="1638135"/>
            <a:ext cx="12214097" cy="936489"/>
          </a:xfrm>
          <a:effectLst>
            <a:outerShdw blurRad="50800" dist="38100" dir="2700000" algn="tl" rotWithShape="0">
              <a:prstClr val="black">
                <a:alpha val="40000"/>
              </a:prstClr>
            </a:outerShdw>
          </a:effectLst>
        </p:spPr>
        <p:txBody>
          <a:bodyPr>
            <a:noAutofit/>
          </a:bodyPr>
          <a:lstStyle/>
          <a:p>
            <a:pPr rtl="0">
              <a:spcBef>
                <a:spcPts val="0"/>
              </a:spcBef>
              <a:spcAft>
                <a:spcPts val="0"/>
              </a:spcAft>
            </a:pPr>
            <a:r>
              <a:rPr lang="en-IN" b="0" i="0" u="none" strike="noStrike" dirty="0">
                <a:solidFill>
                  <a:schemeClr val="bg1"/>
                </a:solidFill>
                <a:effectLst/>
                <a:latin typeface="Barmeno" panose="02000506050000020004" pitchFamily="2" charset="0"/>
              </a:rPr>
              <a:t>Judging Criteria</a:t>
            </a:r>
            <a:endParaRPr lang="en-IN" dirty="0">
              <a:solidFill>
                <a:schemeClr val="bg1"/>
              </a:solidFill>
              <a:latin typeface="Barmeno" panose="02000506050000020004" pitchFamily="2" charset="0"/>
            </a:endParaRPr>
          </a:p>
        </p:txBody>
      </p:sp>
      <p:pic>
        <p:nvPicPr>
          <p:cNvPr id="4" name="Picture 3">
            <a:extLst>
              <a:ext uri="{FF2B5EF4-FFF2-40B4-BE49-F238E27FC236}">
                <a16:creationId xmlns:a16="http://schemas.microsoft.com/office/drawing/2014/main" id="{EBDCBEA3-6951-4464-BC6A-2C0C9E8A0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527" y="762466"/>
            <a:ext cx="2204348" cy="2204348"/>
          </a:xfrm>
          <a:prstGeom prst="rect">
            <a:avLst/>
          </a:prstGeom>
        </p:spPr>
      </p:pic>
      <p:sp>
        <p:nvSpPr>
          <p:cNvPr id="13" name="TextBox 12">
            <a:extLst>
              <a:ext uri="{FF2B5EF4-FFF2-40B4-BE49-F238E27FC236}">
                <a16:creationId xmlns:a16="http://schemas.microsoft.com/office/drawing/2014/main" id="{914EFA48-B328-4A7F-8F79-5BFB94B34CC0}"/>
              </a:ext>
            </a:extLst>
          </p:cNvPr>
          <p:cNvSpPr txBox="1"/>
          <p:nvPr/>
        </p:nvSpPr>
        <p:spPr>
          <a:xfrm>
            <a:off x="402526" y="2741559"/>
            <a:ext cx="11380851" cy="5214889"/>
          </a:xfrm>
          <a:prstGeom prst="rect">
            <a:avLst/>
          </a:prstGeom>
          <a:noFill/>
        </p:spPr>
        <p:txBody>
          <a:bodyPr wrap="square">
            <a:spAutoFit/>
          </a:bodyPr>
          <a:lstStyle/>
          <a:p>
            <a:pPr marL="342900" indent="-342900" rtl="0" fontAlgn="base">
              <a:lnSpc>
                <a:spcPct val="150000"/>
              </a:lnSpc>
              <a:spcBef>
                <a:spcPts val="0"/>
              </a:spcBef>
              <a:spcAft>
                <a:spcPts val="0"/>
              </a:spcAft>
              <a:buFont typeface="Arial" panose="020B0604020202020204" pitchFamily="34" charset="0"/>
              <a:buChar char="•"/>
            </a:pPr>
            <a:r>
              <a:rPr lang="en-US" sz="1400" i="0" u="none" strike="noStrike" dirty="0">
                <a:solidFill>
                  <a:schemeClr val="bg1"/>
                </a:solidFill>
                <a:effectLst/>
                <a:latin typeface="Gotham Medium" panose="02000603030000020004" pitchFamily="2" charset="0"/>
              </a:rPr>
              <a:t>Team (Team/Founder's Experience, Proven Success/Deliverable History, Completeness of Team in terms of complementary skill sets, etc.)</a:t>
            </a:r>
          </a:p>
          <a:p>
            <a:pPr marL="342900" indent="-342900" rtl="0" fontAlgn="base">
              <a:lnSpc>
                <a:spcPct val="150000"/>
              </a:lnSpc>
              <a:spcBef>
                <a:spcPts val="0"/>
              </a:spcBef>
              <a:spcAft>
                <a:spcPts val="0"/>
              </a:spcAft>
              <a:buFont typeface="Arial" panose="020B0604020202020204" pitchFamily="34" charset="0"/>
              <a:buChar char="•"/>
            </a:pPr>
            <a:endParaRPr lang="en-US" sz="1400" i="0" u="none" strike="noStrike" dirty="0">
              <a:solidFill>
                <a:schemeClr val="bg1"/>
              </a:solidFill>
              <a:effectLst/>
              <a:latin typeface="Gotham Medium" panose="02000603030000020004" pitchFamily="2" charset="0"/>
            </a:endParaRPr>
          </a:p>
          <a:p>
            <a:pPr marL="342900" indent="-342900" rtl="0" fontAlgn="base">
              <a:lnSpc>
                <a:spcPct val="150000"/>
              </a:lnSpc>
              <a:spcBef>
                <a:spcPts val="0"/>
              </a:spcBef>
              <a:spcAft>
                <a:spcPts val="0"/>
              </a:spcAft>
              <a:buFont typeface="Arial" panose="020B0604020202020204" pitchFamily="34" charset="0"/>
              <a:buChar char="•"/>
            </a:pPr>
            <a:r>
              <a:rPr lang="en-US" sz="1400" i="0" u="none" strike="noStrike" dirty="0">
                <a:solidFill>
                  <a:schemeClr val="bg1"/>
                </a:solidFill>
                <a:effectLst/>
                <a:latin typeface="Gotham Medium" panose="02000603030000020004" pitchFamily="2" charset="0"/>
              </a:rPr>
              <a:t>Product/Service Market Fit (Strength of product/service in terms of addressing market problem/unmet need. Attributes such as uniqueness, innovation of product/service will be covered here as well. Overall, we should see how acceptable the product/service will be among the customers. Is the product/service disrupting the market or creating something of unique net present value?)</a:t>
            </a:r>
          </a:p>
          <a:p>
            <a:pPr marL="342900" indent="-342900" rtl="0" fontAlgn="base">
              <a:lnSpc>
                <a:spcPct val="150000"/>
              </a:lnSpc>
              <a:spcBef>
                <a:spcPts val="0"/>
              </a:spcBef>
              <a:spcAft>
                <a:spcPts val="0"/>
              </a:spcAft>
              <a:buFont typeface="Arial" panose="020B0604020202020204" pitchFamily="34" charset="0"/>
              <a:buChar char="•"/>
            </a:pPr>
            <a:endParaRPr lang="en-US" sz="1400" i="0" u="none" strike="noStrike" dirty="0">
              <a:solidFill>
                <a:schemeClr val="bg1"/>
              </a:solidFill>
              <a:effectLst/>
              <a:latin typeface="Gotham Medium" panose="02000603030000020004" pitchFamily="2" charset="0"/>
            </a:endParaRPr>
          </a:p>
          <a:p>
            <a:pPr marL="342900" indent="-342900" rtl="0" fontAlgn="base">
              <a:lnSpc>
                <a:spcPct val="150000"/>
              </a:lnSpc>
              <a:spcBef>
                <a:spcPts val="0"/>
              </a:spcBef>
              <a:spcAft>
                <a:spcPts val="0"/>
              </a:spcAft>
              <a:buFont typeface="Arial" panose="020B0604020202020204" pitchFamily="34" charset="0"/>
              <a:buChar char="•"/>
            </a:pPr>
            <a:r>
              <a:rPr lang="en-US" sz="1400" i="0" u="none" strike="noStrike" dirty="0">
                <a:solidFill>
                  <a:schemeClr val="bg1"/>
                </a:solidFill>
                <a:effectLst/>
                <a:latin typeface="Gotham Medium" panose="02000603030000020004" pitchFamily="2" charset="0"/>
              </a:rPr>
              <a:t>Scalability (Is the market large enough to put in more financial and other resources in the venture? Will the VC/Angel money result in strong multiplier for the venture. More scalable the venture, higher the rating. Industry size/growth rate, etc. will be covered here. Scalability will also cover areas such as timing of the product/service, uncertainty/threats surrounding industry/market)</a:t>
            </a:r>
          </a:p>
          <a:p>
            <a:pPr marL="342900" indent="-342900" rtl="0" fontAlgn="base">
              <a:lnSpc>
                <a:spcPct val="150000"/>
              </a:lnSpc>
              <a:spcBef>
                <a:spcPts val="0"/>
              </a:spcBef>
              <a:spcAft>
                <a:spcPts val="0"/>
              </a:spcAft>
              <a:buFont typeface="Arial" panose="020B0604020202020204" pitchFamily="34" charset="0"/>
              <a:buChar char="•"/>
            </a:pPr>
            <a:endParaRPr lang="en-US" sz="1400" i="0" u="none" strike="noStrike" dirty="0">
              <a:solidFill>
                <a:schemeClr val="bg1"/>
              </a:solidFill>
              <a:effectLst/>
              <a:latin typeface="Gotham Medium" panose="02000603030000020004" pitchFamily="2" charset="0"/>
            </a:endParaRPr>
          </a:p>
          <a:p>
            <a:pPr marL="342900" indent="-342900" rtl="0" fontAlgn="base">
              <a:lnSpc>
                <a:spcPct val="150000"/>
              </a:lnSpc>
              <a:spcBef>
                <a:spcPts val="0"/>
              </a:spcBef>
              <a:spcAft>
                <a:spcPts val="0"/>
              </a:spcAft>
              <a:buFont typeface="Arial" panose="020B0604020202020204" pitchFamily="34" charset="0"/>
              <a:buChar char="•"/>
            </a:pPr>
            <a:r>
              <a:rPr lang="en-US" sz="1400" i="0" u="none" strike="noStrike" dirty="0">
                <a:solidFill>
                  <a:schemeClr val="bg1"/>
                </a:solidFill>
                <a:effectLst/>
                <a:latin typeface="Gotham Medium" panose="02000603030000020004" pitchFamily="2" charset="0"/>
              </a:rPr>
              <a:t>Competition (Who are the other major players in the space? How easy or difficult is it to replicate product/service? Entry barriers will be covered here. Higher the competition, lower the rating.</a:t>
            </a:r>
            <a:br>
              <a:rPr lang="en-US" sz="1400" dirty="0">
                <a:solidFill>
                  <a:schemeClr val="bg1"/>
                </a:solidFill>
                <a:effectLst/>
                <a:latin typeface="Gotham Medium" panose="02000603030000020004" pitchFamily="2" charset="0"/>
              </a:rPr>
            </a:br>
            <a:endParaRPr lang="en-IN" sz="1400" dirty="0">
              <a:solidFill>
                <a:schemeClr val="bg1"/>
              </a:solidFill>
              <a:latin typeface="Gotham Medium" panose="02000603030000020004" pitchFamily="2" charset="0"/>
            </a:endParaRPr>
          </a:p>
        </p:txBody>
      </p:sp>
      <p:pic>
        <p:nvPicPr>
          <p:cNvPr id="18" name="Picture 17" descr="Logo&#10;&#10;Description automatically generated with low confidence">
            <a:extLst>
              <a:ext uri="{FF2B5EF4-FFF2-40B4-BE49-F238E27FC236}">
                <a16:creationId xmlns:a16="http://schemas.microsoft.com/office/drawing/2014/main" id="{4F9770BB-83E6-46B1-A6C8-80C4E8BCA0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4933" y="747306"/>
            <a:ext cx="1342371" cy="936489"/>
          </a:xfrm>
          <a:prstGeom prst="rect">
            <a:avLst/>
          </a:prstGeom>
        </p:spPr>
      </p:pic>
      <p:pic>
        <p:nvPicPr>
          <p:cNvPr id="14" name="Picture 2">
            <a:extLst>
              <a:ext uri="{FF2B5EF4-FFF2-40B4-BE49-F238E27FC236}">
                <a16:creationId xmlns:a16="http://schemas.microsoft.com/office/drawing/2014/main" id="{42D2AE2E-4B99-4F33-BE95-3DA7E239874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52398" y="47624"/>
            <a:ext cx="1135467" cy="13483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logo&#10;&#10;Description automatically generated">
            <a:extLst>
              <a:ext uri="{FF2B5EF4-FFF2-40B4-BE49-F238E27FC236}">
                <a16:creationId xmlns:a16="http://schemas.microsoft.com/office/drawing/2014/main" id="{DB54CA4D-58DC-42C4-98E6-D88A1017D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62995" y="6109165"/>
            <a:ext cx="610816" cy="610816"/>
          </a:xfrm>
          <a:prstGeom prst="rect">
            <a:avLst/>
          </a:prstGeom>
        </p:spPr>
      </p:pic>
      <p:pic>
        <p:nvPicPr>
          <p:cNvPr id="19" name="Picture 18" descr="Text&#10;&#10;Description automatically generated">
            <a:extLst>
              <a:ext uri="{FF2B5EF4-FFF2-40B4-BE49-F238E27FC236}">
                <a16:creationId xmlns:a16="http://schemas.microsoft.com/office/drawing/2014/main" id="{9A63C691-F2A2-49C9-A65C-49BA8739CB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38344" y="138019"/>
            <a:ext cx="1135467" cy="897869"/>
          </a:xfrm>
          <a:prstGeom prst="rect">
            <a:avLst/>
          </a:prstGeom>
        </p:spPr>
      </p:pic>
    </p:spTree>
    <p:extLst>
      <p:ext uri="{BB962C8B-B14F-4D97-AF65-F5344CB8AC3E}">
        <p14:creationId xmlns:p14="http://schemas.microsoft.com/office/powerpoint/2010/main" val="336626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wave&#10;&#10;Description automatically generated with low confidence">
            <a:extLst>
              <a:ext uri="{FF2B5EF4-FFF2-40B4-BE49-F238E27FC236}">
                <a16:creationId xmlns:a16="http://schemas.microsoft.com/office/drawing/2014/main" id="{B6CBDB35-9418-4512-AA01-8ADC29540B2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047" y="10"/>
            <a:ext cx="12191999" cy="6857990"/>
          </a:xfrm>
          <a:prstGeom prst="rect">
            <a:avLst/>
          </a:prstGeom>
        </p:spPr>
      </p:pic>
      <p:sp>
        <p:nvSpPr>
          <p:cNvPr id="2" name="Title 1">
            <a:extLst>
              <a:ext uri="{FF2B5EF4-FFF2-40B4-BE49-F238E27FC236}">
                <a16:creationId xmlns:a16="http://schemas.microsoft.com/office/drawing/2014/main" id="{34DA58EA-C6F4-4C78-B08C-FD385AA21198}"/>
              </a:ext>
            </a:extLst>
          </p:cNvPr>
          <p:cNvSpPr>
            <a:spLocks noGrp="1"/>
          </p:cNvSpPr>
          <p:nvPr>
            <p:ph type="ctrTitle"/>
          </p:nvPr>
        </p:nvSpPr>
        <p:spPr>
          <a:xfrm>
            <a:off x="-25146" y="2371560"/>
            <a:ext cx="12214097" cy="936489"/>
          </a:xfrm>
          <a:effectLst>
            <a:outerShdw blurRad="50800" dist="38100" dir="2700000" algn="tl" rotWithShape="0">
              <a:prstClr val="black">
                <a:alpha val="40000"/>
              </a:prstClr>
            </a:outerShdw>
          </a:effectLst>
        </p:spPr>
        <p:txBody>
          <a:bodyPr>
            <a:noAutofit/>
          </a:bodyPr>
          <a:lstStyle/>
          <a:p>
            <a:pPr rtl="0">
              <a:spcBef>
                <a:spcPts val="0"/>
              </a:spcBef>
              <a:spcAft>
                <a:spcPts val="0"/>
              </a:spcAft>
            </a:pPr>
            <a:r>
              <a:rPr lang="en-IN" b="0" i="0" u="none" strike="noStrike" dirty="0">
                <a:solidFill>
                  <a:schemeClr val="bg1"/>
                </a:solidFill>
                <a:effectLst/>
                <a:latin typeface="Barmeno" panose="02000506050000020004" pitchFamily="2" charset="0"/>
              </a:rPr>
              <a:t>Judging Criteria</a:t>
            </a:r>
            <a:endParaRPr lang="en-IN" dirty="0">
              <a:solidFill>
                <a:schemeClr val="bg1"/>
              </a:solidFill>
              <a:latin typeface="Barmeno" panose="02000506050000020004" pitchFamily="2" charset="0"/>
            </a:endParaRPr>
          </a:p>
        </p:txBody>
      </p:sp>
      <p:sp>
        <p:nvSpPr>
          <p:cNvPr id="13" name="TextBox 12">
            <a:extLst>
              <a:ext uri="{FF2B5EF4-FFF2-40B4-BE49-F238E27FC236}">
                <a16:creationId xmlns:a16="http://schemas.microsoft.com/office/drawing/2014/main" id="{914EFA48-B328-4A7F-8F79-5BFB94B34CC0}"/>
              </a:ext>
            </a:extLst>
          </p:cNvPr>
          <p:cNvSpPr txBox="1"/>
          <p:nvPr/>
        </p:nvSpPr>
        <p:spPr>
          <a:xfrm>
            <a:off x="402526" y="3474984"/>
            <a:ext cx="11380851" cy="2967415"/>
          </a:xfrm>
          <a:prstGeom prst="rect">
            <a:avLst/>
          </a:prstGeom>
          <a:noFill/>
        </p:spPr>
        <p:txBody>
          <a:bodyPr wrap="square">
            <a:spAutoFit/>
          </a:bodyPr>
          <a:lstStyle/>
          <a:p>
            <a:pPr marL="285750" indent="-285750" rtl="0" fontAlgn="base">
              <a:lnSpc>
                <a:spcPct val="150000"/>
              </a:lnSpc>
              <a:spcBef>
                <a:spcPts val="0"/>
              </a:spcBef>
              <a:spcAft>
                <a:spcPts val="0"/>
              </a:spcAft>
              <a:buFont typeface="Arial" panose="020B0604020202020204" pitchFamily="34" charset="0"/>
              <a:buChar char="•"/>
            </a:pPr>
            <a:r>
              <a:rPr lang="en-US" sz="1400" i="0" u="none" strike="noStrike" dirty="0">
                <a:solidFill>
                  <a:schemeClr val="bg1"/>
                </a:solidFill>
                <a:effectLst/>
                <a:latin typeface="Gotham Medium" panose="02000603030000020004" pitchFamily="2" charset="0"/>
              </a:rPr>
              <a:t>Traction (At What Stage the venture is: Is it just POC or the company has unpaid customers/paid customers/growth stage? Better the traction, higher the rating.)</a:t>
            </a:r>
          </a:p>
          <a:p>
            <a:pPr marL="285750" indent="-285750" rtl="0" fontAlgn="base">
              <a:lnSpc>
                <a:spcPct val="150000"/>
              </a:lnSpc>
              <a:spcBef>
                <a:spcPts val="0"/>
              </a:spcBef>
              <a:spcAft>
                <a:spcPts val="0"/>
              </a:spcAft>
              <a:buFont typeface="Arial" panose="020B0604020202020204" pitchFamily="34" charset="0"/>
              <a:buChar char="•"/>
            </a:pPr>
            <a:endParaRPr lang="en-US" sz="1400" i="0" u="none" strike="noStrike" dirty="0">
              <a:solidFill>
                <a:schemeClr val="bg1"/>
              </a:solidFill>
              <a:effectLst/>
              <a:latin typeface="Gotham Medium" panose="02000603030000020004" pitchFamily="2" charset="0"/>
            </a:endParaRPr>
          </a:p>
          <a:p>
            <a:pPr marL="285750" indent="-285750" rtl="0" fontAlgn="base">
              <a:lnSpc>
                <a:spcPct val="150000"/>
              </a:lnSpc>
              <a:spcBef>
                <a:spcPts val="0"/>
              </a:spcBef>
              <a:spcAft>
                <a:spcPts val="0"/>
              </a:spcAft>
              <a:buFont typeface="Arial" panose="020B0604020202020204" pitchFamily="34" charset="0"/>
              <a:buChar char="•"/>
            </a:pPr>
            <a:r>
              <a:rPr lang="en-US" sz="1400" i="0" u="none" strike="noStrike" dirty="0">
                <a:solidFill>
                  <a:schemeClr val="bg1"/>
                </a:solidFill>
                <a:effectLst/>
                <a:latin typeface="Gotham Medium" panose="02000603030000020004" pitchFamily="2" charset="0"/>
              </a:rPr>
              <a:t>Deal (How favorable is the deal in terms of valuation/terms.)</a:t>
            </a:r>
          </a:p>
          <a:p>
            <a:pPr marL="285750" indent="-285750" rtl="0" fontAlgn="base">
              <a:lnSpc>
                <a:spcPct val="150000"/>
              </a:lnSpc>
              <a:spcBef>
                <a:spcPts val="0"/>
              </a:spcBef>
              <a:spcAft>
                <a:spcPts val="0"/>
              </a:spcAft>
              <a:buFont typeface="Arial" panose="020B0604020202020204" pitchFamily="34" charset="0"/>
              <a:buChar char="•"/>
            </a:pPr>
            <a:endParaRPr lang="en-US" sz="1400" i="0" u="none" strike="noStrike" dirty="0">
              <a:solidFill>
                <a:schemeClr val="bg1"/>
              </a:solidFill>
              <a:effectLst/>
              <a:latin typeface="Gotham Medium" panose="02000603030000020004" pitchFamily="2" charset="0"/>
            </a:endParaRPr>
          </a:p>
          <a:p>
            <a:pPr marL="285750" indent="-285750" rtl="0" fontAlgn="base">
              <a:lnSpc>
                <a:spcPct val="150000"/>
              </a:lnSpc>
              <a:spcBef>
                <a:spcPts val="0"/>
              </a:spcBef>
              <a:spcAft>
                <a:spcPts val="0"/>
              </a:spcAft>
              <a:buFont typeface="Arial" panose="020B0604020202020204" pitchFamily="34" charset="0"/>
              <a:buChar char="•"/>
            </a:pPr>
            <a:r>
              <a:rPr lang="en-US" sz="1400" i="0" u="none" strike="noStrike" dirty="0">
                <a:solidFill>
                  <a:schemeClr val="bg1"/>
                </a:solidFill>
                <a:effectLst/>
                <a:latin typeface="Gotham Medium" panose="02000603030000020004" pitchFamily="2" charset="0"/>
              </a:rPr>
              <a:t>Investment Requirements/Cash Flows: (Is the investment being made justifying the ability of the venture to generate sufficient cash flows/revenues? We will consider issues such as burn rate, etc. here.)</a:t>
            </a:r>
          </a:p>
          <a:p>
            <a:pPr marL="285750" indent="-285750" rtl="0" fontAlgn="base">
              <a:lnSpc>
                <a:spcPct val="150000"/>
              </a:lnSpc>
              <a:spcBef>
                <a:spcPts val="0"/>
              </a:spcBef>
              <a:spcAft>
                <a:spcPts val="0"/>
              </a:spcAft>
              <a:buFont typeface="Arial" panose="020B0604020202020204" pitchFamily="34" charset="0"/>
              <a:buChar char="•"/>
            </a:pPr>
            <a:endParaRPr lang="en-US" sz="1400" i="0" u="none" strike="noStrike" dirty="0">
              <a:solidFill>
                <a:schemeClr val="bg1"/>
              </a:solidFill>
              <a:effectLst/>
              <a:latin typeface="Gotham Medium" panose="02000603030000020004" pitchFamily="2" charset="0"/>
            </a:endParaRPr>
          </a:p>
          <a:p>
            <a:pPr marL="285750" indent="-285750" rtl="0" fontAlgn="base">
              <a:lnSpc>
                <a:spcPct val="150000"/>
              </a:lnSpc>
              <a:spcBef>
                <a:spcPts val="0"/>
              </a:spcBef>
              <a:spcAft>
                <a:spcPts val="0"/>
              </a:spcAft>
              <a:buFont typeface="Arial" panose="020B0604020202020204" pitchFamily="34" charset="0"/>
              <a:buChar char="•"/>
            </a:pPr>
            <a:r>
              <a:rPr lang="en-US" sz="1400" i="0" u="none" strike="noStrike" dirty="0">
                <a:solidFill>
                  <a:schemeClr val="bg1"/>
                </a:solidFill>
                <a:effectLst/>
                <a:latin typeface="Gotham Medium" panose="02000603030000020004" pitchFamily="2" charset="0"/>
              </a:rPr>
              <a:t>Additional Parameters, if any.</a:t>
            </a:r>
          </a:p>
        </p:txBody>
      </p:sp>
      <p:pic>
        <p:nvPicPr>
          <p:cNvPr id="9" name="Picture 8">
            <a:extLst>
              <a:ext uri="{FF2B5EF4-FFF2-40B4-BE49-F238E27FC236}">
                <a16:creationId xmlns:a16="http://schemas.microsoft.com/office/drawing/2014/main" id="{F0DA2B49-DC6E-4AA6-A5FD-F486E6C058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527" y="1495891"/>
            <a:ext cx="2204348" cy="2204348"/>
          </a:xfrm>
          <a:prstGeom prst="rect">
            <a:avLst/>
          </a:prstGeom>
        </p:spPr>
      </p:pic>
      <p:pic>
        <p:nvPicPr>
          <p:cNvPr id="18" name="Picture 17" descr="Logo&#10;&#10;Description automatically generated with low confidence">
            <a:extLst>
              <a:ext uri="{FF2B5EF4-FFF2-40B4-BE49-F238E27FC236}">
                <a16:creationId xmlns:a16="http://schemas.microsoft.com/office/drawing/2014/main" id="{C5FCC8D9-21DE-41E7-B442-8B16A6F1A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4933" y="747306"/>
            <a:ext cx="1342371" cy="936489"/>
          </a:xfrm>
          <a:prstGeom prst="rect">
            <a:avLst/>
          </a:prstGeom>
        </p:spPr>
      </p:pic>
      <p:pic>
        <p:nvPicPr>
          <p:cNvPr id="14" name="Picture 2">
            <a:extLst>
              <a:ext uri="{FF2B5EF4-FFF2-40B4-BE49-F238E27FC236}">
                <a16:creationId xmlns:a16="http://schemas.microsoft.com/office/drawing/2014/main" id="{96EA7ADA-5AF1-4CBD-97EF-6686417CB49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52398" y="47624"/>
            <a:ext cx="1135467" cy="13483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logo&#10;&#10;Description automatically generated">
            <a:extLst>
              <a:ext uri="{FF2B5EF4-FFF2-40B4-BE49-F238E27FC236}">
                <a16:creationId xmlns:a16="http://schemas.microsoft.com/office/drawing/2014/main" id="{F0ACA768-F60B-4709-874E-5DA5ADE71D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62995" y="6109165"/>
            <a:ext cx="610816" cy="610816"/>
          </a:xfrm>
          <a:prstGeom prst="rect">
            <a:avLst/>
          </a:prstGeom>
        </p:spPr>
      </p:pic>
      <p:pic>
        <p:nvPicPr>
          <p:cNvPr id="19" name="Picture 18" descr="Text&#10;&#10;Description automatically generated">
            <a:extLst>
              <a:ext uri="{FF2B5EF4-FFF2-40B4-BE49-F238E27FC236}">
                <a16:creationId xmlns:a16="http://schemas.microsoft.com/office/drawing/2014/main" id="{F89A983D-4398-435C-993C-6EBC60DCB2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38344" y="138019"/>
            <a:ext cx="1135467" cy="897869"/>
          </a:xfrm>
          <a:prstGeom prst="rect">
            <a:avLst/>
          </a:prstGeom>
        </p:spPr>
      </p:pic>
    </p:spTree>
    <p:extLst>
      <p:ext uri="{BB962C8B-B14F-4D97-AF65-F5344CB8AC3E}">
        <p14:creationId xmlns:p14="http://schemas.microsoft.com/office/powerpoint/2010/main" val="1846194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wave&#10;&#10;Description automatically generated with low confidence">
            <a:extLst>
              <a:ext uri="{FF2B5EF4-FFF2-40B4-BE49-F238E27FC236}">
                <a16:creationId xmlns:a16="http://schemas.microsoft.com/office/drawing/2014/main" id="{B6CBDB35-9418-4512-AA01-8ADC29540B2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047" y="10"/>
            <a:ext cx="12191999" cy="6857990"/>
          </a:xfrm>
          <a:prstGeom prst="rect">
            <a:avLst/>
          </a:prstGeom>
        </p:spPr>
      </p:pic>
      <p:sp>
        <p:nvSpPr>
          <p:cNvPr id="2" name="Title 1">
            <a:extLst>
              <a:ext uri="{FF2B5EF4-FFF2-40B4-BE49-F238E27FC236}">
                <a16:creationId xmlns:a16="http://schemas.microsoft.com/office/drawing/2014/main" id="{34DA58EA-C6F4-4C78-B08C-FD385AA21198}"/>
              </a:ext>
            </a:extLst>
          </p:cNvPr>
          <p:cNvSpPr>
            <a:spLocks noGrp="1"/>
          </p:cNvSpPr>
          <p:nvPr>
            <p:ph type="ctrTitle"/>
          </p:nvPr>
        </p:nvSpPr>
        <p:spPr>
          <a:xfrm>
            <a:off x="419673" y="445297"/>
            <a:ext cx="12214097" cy="936489"/>
          </a:xfrm>
          <a:effectLst>
            <a:outerShdw blurRad="50800" dist="38100" dir="2700000" algn="tl" rotWithShape="0">
              <a:prstClr val="black">
                <a:alpha val="40000"/>
              </a:prstClr>
            </a:outerShdw>
          </a:effectLst>
        </p:spPr>
        <p:txBody>
          <a:bodyPr>
            <a:noAutofit/>
          </a:bodyPr>
          <a:lstStyle/>
          <a:p>
            <a:pPr rtl="0">
              <a:spcBef>
                <a:spcPts val="0"/>
              </a:spcBef>
              <a:spcAft>
                <a:spcPts val="0"/>
              </a:spcAft>
            </a:pPr>
            <a:r>
              <a:rPr lang="en-IN" b="0" i="0" u="none" strike="noStrike" dirty="0">
                <a:solidFill>
                  <a:schemeClr val="bg1"/>
                </a:solidFill>
                <a:effectLst/>
                <a:latin typeface="Barmeno" panose="02000506050000020004" pitchFamily="2" charset="0"/>
              </a:rPr>
              <a:t>Rules and Conditions</a:t>
            </a:r>
            <a:endParaRPr lang="en-IN" dirty="0">
              <a:solidFill>
                <a:schemeClr val="bg1"/>
              </a:solidFill>
              <a:latin typeface="Barmeno" panose="02000506050000020004" pitchFamily="2" charset="0"/>
            </a:endParaRPr>
          </a:p>
        </p:txBody>
      </p:sp>
      <p:sp>
        <p:nvSpPr>
          <p:cNvPr id="13" name="TextBox 12">
            <a:extLst>
              <a:ext uri="{FF2B5EF4-FFF2-40B4-BE49-F238E27FC236}">
                <a16:creationId xmlns:a16="http://schemas.microsoft.com/office/drawing/2014/main" id="{914EFA48-B328-4A7F-8F79-5BFB94B34CC0}"/>
              </a:ext>
            </a:extLst>
          </p:cNvPr>
          <p:cNvSpPr txBox="1"/>
          <p:nvPr/>
        </p:nvSpPr>
        <p:spPr>
          <a:xfrm>
            <a:off x="391476" y="1345243"/>
            <a:ext cx="11380851" cy="5909310"/>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US" sz="1400" b="0" i="0" u="none" strike="noStrike" dirty="0">
                <a:solidFill>
                  <a:schemeClr val="bg1"/>
                </a:solidFill>
                <a:effectLst/>
                <a:latin typeface="Gotham Medium" panose="02000603030000020004" pitchFamily="2" charset="0"/>
              </a:rPr>
              <a:t>Application to JIIF Shark Angels is completely free of charge</a:t>
            </a:r>
          </a:p>
          <a:p>
            <a:pPr rtl="0" fontAlgn="base">
              <a:spcBef>
                <a:spcPts val="0"/>
              </a:spcBef>
              <a:spcAft>
                <a:spcPts val="0"/>
              </a:spcAft>
            </a:pPr>
            <a:endParaRPr lang="en-US" sz="1400" b="0" i="0" u="none" strike="noStrike" dirty="0">
              <a:solidFill>
                <a:schemeClr val="bg1"/>
              </a:solidFill>
              <a:effectLst/>
              <a:latin typeface="Gotham Medium" panose="02000603030000020004" pitchFamily="2" charset="0"/>
            </a:endParaRPr>
          </a:p>
          <a:p>
            <a:pPr rtl="0" fontAlgn="base">
              <a:spcBef>
                <a:spcPts val="0"/>
              </a:spcBef>
              <a:spcAft>
                <a:spcPts val="0"/>
              </a:spcAft>
              <a:buFont typeface="Arial" panose="020B0604020202020204" pitchFamily="34" charset="0"/>
              <a:buChar char="•"/>
            </a:pPr>
            <a:r>
              <a:rPr lang="en-US" sz="1400" b="0" i="0" u="none" strike="noStrike" dirty="0">
                <a:solidFill>
                  <a:schemeClr val="bg1"/>
                </a:solidFill>
                <a:effectLst/>
                <a:latin typeface="Gotham Medium" panose="02000603030000020004" pitchFamily="2" charset="0"/>
              </a:rPr>
              <a:t>Investments are subject to due diligence conducted by JIIF</a:t>
            </a:r>
          </a:p>
          <a:p>
            <a:pPr rtl="0" fontAlgn="base">
              <a:spcBef>
                <a:spcPts val="0"/>
              </a:spcBef>
              <a:spcAft>
                <a:spcPts val="0"/>
              </a:spcAft>
            </a:pPr>
            <a:endParaRPr lang="en-US" sz="1400" b="0" i="0" u="none" strike="noStrike" dirty="0">
              <a:solidFill>
                <a:schemeClr val="bg1"/>
              </a:solidFill>
              <a:effectLst/>
              <a:latin typeface="Gotham Medium" panose="02000603030000020004" pitchFamily="2" charset="0"/>
            </a:endParaRPr>
          </a:p>
          <a:p>
            <a:pPr rtl="0" fontAlgn="base">
              <a:spcBef>
                <a:spcPts val="0"/>
              </a:spcBef>
              <a:spcAft>
                <a:spcPts val="0"/>
              </a:spcAft>
              <a:buFont typeface="Arial" panose="020B0604020202020204" pitchFamily="34" charset="0"/>
              <a:buChar char="•"/>
            </a:pPr>
            <a:r>
              <a:rPr lang="en-US" sz="1400" b="0" i="0" u="none" strike="noStrike" dirty="0">
                <a:solidFill>
                  <a:schemeClr val="bg1"/>
                </a:solidFill>
                <a:effectLst/>
                <a:latin typeface="Gotham Medium" panose="02000603030000020004" pitchFamily="2" charset="0"/>
              </a:rPr>
              <a:t>Due Diligence will be conducted within 60 days of the event and charges may be deducted from the funding given to Startup</a:t>
            </a:r>
          </a:p>
          <a:p>
            <a:pPr rtl="0" fontAlgn="base">
              <a:spcBef>
                <a:spcPts val="0"/>
              </a:spcBef>
              <a:spcAft>
                <a:spcPts val="0"/>
              </a:spcAft>
            </a:pPr>
            <a:endParaRPr lang="en-US" sz="1400" b="0" i="0" u="none" strike="noStrike" dirty="0">
              <a:solidFill>
                <a:schemeClr val="bg1"/>
              </a:solidFill>
              <a:effectLst/>
              <a:latin typeface="Gotham Medium" panose="02000603030000020004" pitchFamily="2" charset="0"/>
            </a:endParaRPr>
          </a:p>
          <a:p>
            <a:pPr rtl="0" fontAlgn="base">
              <a:spcBef>
                <a:spcPts val="0"/>
              </a:spcBef>
              <a:spcAft>
                <a:spcPts val="0"/>
              </a:spcAft>
            </a:pPr>
            <a:r>
              <a:rPr lang="en-US" sz="1400" b="0" i="0" u="none" strike="noStrike" dirty="0">
                <a:solidFill>
                  <a:schemeClr val="bg1"/>
                </a:solidFill>
                <a:effectLst/>
                <a:latin typeface="Gotham Medium" panose="02000603030000020004" pitchFamily="2" charset="0"/>
              </a:rPr>
              <a:t>1. Confidentiality </a:t>
            </a:r>
          </a:p>
          <a:p>
            <a:pPr marL="742950" lvl="1" indent="-285750" rtl="0" fontAlgn="base">
              <a:spcBef>
                <a:spcPts val="0"/>
              </a:spcBef>
              <a:spcAft>
                <a:spcPts val="0"/>
              </a:spcAft>
              <a:buFont typeface="Arial" panose="020B0604020202020204" pitchFamily="34" charset="0"/>
              <a:buChar char="•"/>
            </a:pPr>
            <a:r>
              <a:rPr lang="en-US" sz="1400" b="0" i="0" u="none" strike="noStrike" dirty="0">
                <a:solidFill>
                  <a:schemeClr val="bg1"/>
                </a:solidFill>
                <a:effectLst/>
                <a:latin typeface="Gotham Medium" panose="02000603030000020004" pitchFamily="2" charset="0"/>
              </a:rPr>
              <a:t>By electing to participate in JIIF Shark Angels, each participating team agrees to allow JITO to use their names, images and information regarding the team's business, and prize information in publicity and marketing efforts throughout the world, unless specifically prohibited by law. Each participating team must agree to accept that their registration form and other entries will not be returned to them, and accept that their personal data will be available for information and statistical purposes</a:t>
            </a:r>
          </a:p>
          <a:p>
            <a:pPr lvl="1" rtl="0" fontAlgn="base">
              <a:spcBef>
                <a:spcPts val="0"/>
              </a:spcBef>
              <a:spcAft>
                <a:spcPts val="0"/>
              </a:spcAft>
            </a:pPr>
            <a:endParaRPr lang="en-US" sz="1400" b="0" i="0" u="none" strike="noStrike" dirty="0">
              <a:solidFill>
                <a:schemeClr val="bg1"/>
              </a:solidFill>
              <a:effectLst/>
              <a:latin typeface="Gotham Medium" panose="02000603030000020004" pitchFamily="2" charset="0"/>
            </a:endParaRPr>
          </a:p>
          <a:p>
            <a:pPr rtl="0" fontAlgn="base">
              <a:spcBef>
                <a:spcPts val="0"/>
              </a:spcBef>
              <a:spcAft>
                <a:spcPts val="0"/>
              </a:spcAft>
            </a:pPr>
            <a:r>
              <a:rPr lang="en-US" sz="1400" b="0" i="0" u="none" strike="noStrike" dirty="0">
                <a:solidFill>
                  <a:schemeClr val="bg1"/>
                </a:solidFill>
                <a:effectLst/>
                <a:latin typeface="Gotham Medium" panose="02000603030000020004" pitchFamily="2" charset="0"/>
              </a:rPr>
              <a:t>2. Intellectual Property</a:t>
            </a:r>
          </a:p>
          <a:p>
            <a:pPr marL="742950" lvl="1" indent="-285750" rtl="0" fontAlgn="base">
              <a:spcBef>
                <a:spcPts val="0"/>
              </a:spcBef>
              <a:spcAft>
                <a:spcPts val="0"/>
              </a:spcAft>
              <a:buFont typeface="Arial" panose="020B0604020202020204" pitchFamily="34" charset="0"/>
              <a:buChar char="•"/>
            </a:pPr>
            <a:r>
              <a:rPr lang="en-US" sz="1400" b="0" i="0" u="none" strike="noStrike" dirty="0">
                <a:solidFill>
                  <a:schemeClr val="bg1"/>
                </a:solidFill>
                <a:effectLst/>
                <a:latin typeface="Gotham Medium" panose="02000603030000020004" pitchFamily="2" charset="0"/>
              </a:rPr>
              <a:t>The participating team represents that intellectual property in the business model does not infringe upon the intellectual property or any other legal or moral right of any person or entity</a:t>
            </a:r>
          </a:p>
          <a:p>
            <a:pPr lvl="1" rtl="0" fontAlgn="base">
              <a:spcBef>
                <a:spcPts val="0"/>
              </a:spcBef>
              <a:spcAft>
                <a:spcPts val="0"/>
              </a:spcAft>
            </a:pPr>
            <a:endParaRPr lang="en-US" sz="1400" b="0" i="0" u="none" strike="noStrike" dirty="0">
              <a:solidFill>
                <a:schemeClr val="bg1"/>
              </a:solidFill>
              <a:effectLst/>
              <a:latin typeface="Gotham Medium" panose="02000603030000020004" pitchFamily="2" charset="0"/>
            </a:endParaRPr>
          </a:p>
          <a:p>
            <a:pPr rtl="0" fontAlgn="base">
              <a:spcBef>
                <a:spcPts val="0"/>
              </a:spcBef>
              <a:spcAft>
                <a:spcPts val="0"/>
              </a:spcAft>
            </a:pPr>
            <a:r>
              <a:rPr lang="en-US" sz="1400" b="0" i="0" u="none" strike="noStrike" dirty="0">
                <a:solidFill>
                  <a:schemeClr val="bg1"/>
                </a:solidFill>
                <a:effectLst/>
                <a:latin typeface="Gotham Medium" panose="02000603030000020004" pitchFamily="2" charset="0"/>
              </a:rPr>
              <a:t>3. Legal</a:t>
            </a:r>
          </a:p>
          <a:p>
            <a:pPr marL="742950" lvl="1" indent="-285750" rtl="0" fontAlgn="base">
              <a:spcBef>
                <a:spcPts val="0"/>
              </a:spcBef>
              <a:spcAft>
                <a:spcPts val="0"/>
              </a:spcAft>
              <a:buFont typeface="Arial" panose="020B0604020202020204" pitchFamily="34" charset="0"/>
              <a:buChar char="•"/>
            </a:pPr>
            <a:r>
              <a:rPr lang="en-US" sz="1400" b="0" i="0" u="none" strike="noStrike" dirty="0">
                <a:solidFill>
                  <a:schemeClr val="bg1"/>
                </a:solidFill>
                <a:effectLst/>
                <a:latin typeface="Gotham Medium" panose="02000603030000020004" pitchFamily="2" charset="0"/>
              </a:rPr>
              <a:t>The participating team represents that they shall not violate any applicable law. The Terms &amp; Conditions and the Competition Rules shall be governed by the laws of India. Any dispute or conflict arising out of, from or relating to anything contained in the Terms &amp; Conditions and/ or the Competition Rules is subject to the jurisdiction of Mumbai courts only</a:t>
            </a:r>
          </a:p>
          <a:p>
            <a:pPr lvl="1" rtl="0" fontAlgn="base">
              <a:spcBef>
                <a:spcPts val="0"/>
              </a:spcBef>
              <a:spcAft>
                <a:spcPts val="0"/>
              </a:spcAft>
            </a:pPr>
            <a:endParaRPr lang="en-US" sz="1400" b="0" i="0" u="none" strike="noStrike" dirty="0">
              <a:solidFill>
                <a:schemeClr val="bg1"/>
              </a:solidFill>
              <a:effectLst/>
              <a:latin typeface="Gotham Medium" panose="02000603030000020004" pitchFamily="2" charset="0"/>
            </a:endParaRPr>
          </a:p>
          <a:p>
            <a:pPr rtl="0" fontAlgn="base">
              <a:spcBef>
                <a:spcPts val="0"/>
              </a:spcBef>
              <a:spcAft>
                <a:spcPts val="0"/>
              </a:spcAft>
              <a:buFont typeface="Arial" panose="020B0604020202020204" pitchFamily="34" charset="0"/>
              <a:buChar char="•"/>
            </a:pPr>
            <a:r>
              <a:rPr lang="en-US" sz="1400" b="1" i="0" u="none" strike="noStrike" dirty="0">
                <a:solidFill>
                  <a:schemeClr val="bg1"/>
                </a:solidFill>
                <a:effectLst/>
                <a:latin typeface="Gotham Medium" panose="02000603030000020004" pitchFamily="2" charset="0"/>
              </a:rPr>
              <a:t>Decision of JIIF Management will be Final and binding.</a:t>
            </a:r>
          </a:p>
          <a:p>
            <a:br>
              <a:rPr lang="en-US" sz="1400" b="0" dirty="0">
                <a:solidFill>
                  <a:schemeClr val="bg1"/>
                </a:solidFill>
                <a:effectLst/>
                <a:latin typeface="Gotham Medium" panose="02000603030000020004" pitchFamily="2" charset="0"/>
              </a:rPr>
            </a:br>
            <a:endParaRPr lang="en-US" sz="1400" i="0" u="none" strike="noStrike" dirty="0">
              <a:solidFill>
                <a:schemeClr val="bg1"/>
              </a:solidFill>
              <a:effectLst/>
              <a:latin typeface="Gotham Medium" panose="02000603030000020004" pitchFamily="2" charset="0"/>
            </a:endParaRPr>
          </a:p>
        </p:txBody>
      </p:sp>
      <p:pic>
        <p:nvPicPr>
          <p:cNvPr id="4" name="Picture 3" descr="Logo&#10;&#10;Description automatically generated">
            <a:extLst>
              <a:ext uri="{FF2B5EF4-FFF2-40B4-BE49-F238E27FC236}">
                <a16:creationId xmlns:a16="http://schemas.microsoft.com/office/drawing/2014/main" id="{5D4D7F7E-CCA1-49FF-B634-90B5A78E8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8397" y="118305"/>
            <a:ext cx="1564433" cy="1564433"/>
          </a:xfrm>
          <a:prstGeom prst="rect">
            <a:avLst/>
          </a:prstGeom>
        </p:spPr>
      </p:pic>
      <p:pic>
        <p:nvPicPr>
          <p:cNvPr id="18" name="Picture 17" descr="Logo&#10;&#10;Description automatically generated with low confidence">
            <a:extLst>
              <a:ext uri="{FF2B5EF4-FFF2-40B4-BE49-F238E27FC236}">
                <a16:creationId xmlns:a16="http://schemas.microsoft.com/office/drawing/2014/main" id="{7C4659DB-7042-443A-A82D-3E59E308D5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4933" y="-167097"/>
            <a:ext cx="1342371" cy="936489"/>
          </a:xfrm>
          <a:prstGeom prst="rect">
            <a:avLst/>
          </a:prstGeom>
        </p:spPr>
      </p:pic>
      <p:pic>
        <p:nvPicPr>
          <p:cNvPr id="14" name="Picture 2">
            <a:extLst>
              <a:ext uri="{FF2B5EF4-FFF2-40B4-BE49-F238E27FC236}">
                <a16:creationId xmlns:a16="http://schemas.microsoft.com/office/drawing/2014/main" id="{6935CAA7-5964-4B1D-BACD-C580783D94B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52398" y="47624"/>
            <a:ext cx="1135467" cy="13483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logo&#10;&#10;Description automatically generated">
            <a:extLst>
              <a:ext uri="{FF2B5EF4-FFF2-40B4-BE49-F238E27FC236}">
                <a16:creationId xmlns:a16="http://schemas.microsoft.com/office/drawing/2014/main" id="{0401DB98-8341-4AC0-B603-3A6D4D15F3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62995" y="6109165"/>
            <a:ext cx="610816" cy="610816"/>
          </a:xfrm>
          <a:prstGeom prst="rect">
            <a:avLst/>
          </a:prstGeom>
        </p:spPr>
      </p:pic>
      <p:pic>
        <p:nvPicPr>
          <p:cNvPr id="19" name="Picture 18" descr="Text&#10;&#10;Description automatically generated">
            <a:extLst>
              <a:ext uri="{FF2B5EF4-FFF2-40B4-BE49-F238E27FC236}">
                <a16:creationId xmlns:a16="http://schemas.microsoft.com/office/drawing/2014/main" id="{D1668A6B-3262-4599-B856-D79FF812EE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38344" y="138019"/>
            <a:ext cx="1135467" cy="897869"/>
          </a:xfrm>
          <a:prstGeom prst="rect">
            <a:avLst/>
          </a:prstGeom>
        </p:spPr>
      </p:pic>
    </p:spTree>
    <p:extLst>
      <p:ext uri="{BB962C8B-B14F-4D97-AF65-F5344CB8AC3E}">
        <p14:creationId xmlns:p14="http://schemas.microsoft.com/office/powerpoint/2010/main" val="347591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wave&#10;&#10;Description automatically generated with low confidence">
            <a:extLst>
              <a:ext uri="{FF2B5EF4-FFF2-40B4-BE49-F238E27FC236}">
                <a16:creationId xmlns:a16="http://schemas.microsoft.com/office/drawing/2014/main" id="{B6CBDB35-9418-4512-AA01-8ADC29540B2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047" y="10"/>
            <a:ext cx="12191999" cy="6857990"/>
          </a:xfrm>
          <a:prstGeom prst="rect">
            <a:avLst/>
          </a:prstGeom>
        </p:spPr>
      </p:pic>
      <p:sp>
        <p:nvSpPr>
          <p:cNvPr id="2" name="Title 1">
            <a:extLst>
              <a:ext uri="{FF2B5EF4-FFF2-40B4-BE49-F238E27FC236}">
                <a16:creationId xmlns:a16="http://schemas.microsoft.com/office/drawing/2014/main" id="{34DA58EA-C6F4-4C78-B08C-FD385AA21198}"/>
              </a:ext>
            </a:extLst>
          </p:cNvPr>
          <p:cNvSpPr>
            <a:spLocks noGrp="1"/>
          </p:cNvSpPr>
          <p:nvPr>
            <p:ph type="ctrTitle"/>
          </p:nvPr>
        </p:nvSpPr>
        <p:spPr>
          <a:xfrm>
            <a:off x="3047" y="2016003"/>
            <a:ext cx="12185903" cy="936489"/>
          </a:xfrm>
          <a:effectLst>
            <a:outerShdw blurRad="50800" dist="38100" dir="2700000" algn="tl" rotWithShape="0">
              <a:prstClr val="black">
                <a:alpha val="40000"/>
              </a:prstClr>
            </a:outerShdw>
          </a:effectLst>
        </p:spPr>
        <p:txBody>
          <a:bodyPr>
            <a:noAutofit/>
          </a:bodyPr>
          <a:lstStyle/>
          <a:p>
            <a:pPr rtl="0">
              <a:spcBef>
                <a:spcPts val="0"/>
              </a:spcBef>
              <a:spcAft>
                <a:spcPts val="0"/>
              </a:spcAft>
            </a:pPr>
            <a:r>
              <a:rPr lang="en-IN" b="0" i="0" u="none" strike="noStrike" dirty="0">
                <a:solidFill>
                  <a:schemeClr val="bg1"/>
                </a:solidFill>
                <a:effectLst/>
                <a:latin typeface="Barmeno" panose="02000506050000020004" pitchFamily="2" charset="0"/>
              </a:rPr>
              <a:t>FAQ</a:t>
            </a:r>
            <a:endParaRPr lang="en-IN" dirty="0">
              <a:solidFill>
                <a:schemeClr val="bg1"/>
              </a:solidFill>
              <a:latin typeface="Barmeno" panose="02000506050000020004" pitchFamily="2" charset="0"/>
            </a:endParaRPr>
          </a:p>
        </p:txBody>
      </p:sp>
      <p:sp>
        <p:nvSpPr>
          <p:cNvPr id="13" name="TextBox 12">
            <a:extLst>
              <a:ext uri="{FF2B5EF4-FFF2-40B4-BE49-F238E27FC236}">
                <a16:creationId xmlns:a16="http://schemas.microsoft.com/office/drawing/2014/main" id="{914EFA48-B328-4A7F-8F79-5BFB94B34CC0}"/>
              </a:ext>
            </a:extLst>
          </p:cNvPr>
          <p:cNvSpPr txBox="1"/>
          <p:nvPr/>
        </p:nvSpPr>
        <p:spPr>
          <a:xfrm>
            <a:off x="402526" y="3464286"/>
            <a:ext cx="11380851" cy="3922228"/>
          </a:xfrm>
          <a:prstGeom prst="rect">
            <a:avLst/>
          </a:prstGeom>
          <a:noFill/>
        </p:spPr>
        <p:txBody>
          <a:bodyPr wrap="square">
            <a:spAutoFit/>
          </a:bodyPr>
          <a:lstStyle/>
          <a:p>
            <a:pPr marL="342900" indent="-342900" rtl="0" fontAlgn="base">
              <a:lnSpc>
                <a:spcPct val="150000"/>
              </a:lnSpc>
              <a:spcBef>
                <a:spcPts val="0"/>
              </a:spcBef>
              <a:spcAft>
                <a:spcPts val="0"/>
              </a:spcAft>
              <a:buFont typeface="Arial" panose="020B0604020202020204" pitchFamily="34" charset="0"/>
              <a:buChar char="•"/>
            </a:pPr>
            <a:r>
              <a:rPr lang="en-US" sz="1400" i="0" u="none" strike="noStrike" dirty="0">
                <a:solidFill>
                  <a:schemeClr val="bg1"/>
                </a:solidFill>
                <a:effectLst/>
                <a:latin typeface="Gotham Medium" panose="02000603030000020004" pitchFamily="2" charset="0"/>
              </a:rPr>
              <a:t>What will the Startup have to give in return of funds raised? The Startup will need to offer equity against the funds raised.</a:t>
            </a:r>
          </a:p>
          <a:p>
            <a:pPr marL="342900" indent="-342900" rtl="0" fontAlgn="base">
              <a:lnSpc>
                <a:spcPct val="150000"/>
              </a:lnSpc>
              <a:spcBef>
                <a:spcPts val="0"/>
              </a:spcBef>
              <a:spcAft>
                <a:spcPts val="0"/>
              </a:spcAft>
              <a:buFont typeface="Arial" panose="020B0604020202020204" pitchFamily="34" charset="0"/>
              <a:buChar char="•"/>
            </a:pPr>
            <a:r>
              <a:rPr lang="en-US" sz="1400" i="0" u="none" strike="noStrike" dirty="0">
                <a:solidFill>
                  <a:schemeClr val="bg1"/>
                </a:solidFill>
                <a:effectLst/>
                <a:latin typeface="Gotham Medium" panose="02000603030000020004" pitchFamily="2" charset="0"/>
              </a:rPr>
              <a:t>What is the amount of equity we will need to offer for investment ? There is no fixed percentage of equity. It will depend on the valuation and funding sought by your startup. . The Jury’s decision shall be final and binding on specifics. </a:t>
            </a:r>
          </a:p>
          <a:p>
            <a:pPr marL="342900" indent="-342900" rtl="0" fontAlgn="base">
              <a:lnSpc>
                <a:spcPct val="150000"/>
              </a:lnSpc>
              <a:spcBef>
                <a:spcPts val="0"/>
              </a:spcBef>
              <a:spcAft>
                <a:spcPts val="0"/>
              </a:spcAft>
              <a:buFont typeface="Arial" panose="020B0604020202020204" pitchFamily="34" charset="0"/>
              <a:buChar char="•"/>
            </a:pPr>
            <a:r>
              <a:rPr lang="en-US" sz="1400" i="0" u="none" strike="noStrike" dirty="0">
                <a:solidFill>
                  <a:schemeClr val="bg1"/>
                </a:solidFill>
                <a:effectLst/>
                <a:latin typeface="Gotham Medium" panose="02000603030000020004" pitchFamily="2" charset="0"/>
              </a:rPr>
              <a:t>Who will make the Investment? The investors' panel includes established entrepreneurs and industrialists. The final details of the panel will be released shortly</a:t>
            </a:r>
          </a:p>
          <a:p>
            <a:pPr marL="342900" indent="-342900" rtl="0" fontAlgn="base">
              <a:lnSpc>
                <a:spcPct val="150000"/>
              </a:lnSpc>
              <a:spcBef>
                <a:spcPts val="0"/>
              </a:spcBef>
              <a:spcAft>
                <a:spcPts val="0"/>
              </a:spcAft>
              <a:buFont typeface="Arial" panose="020B0604020202020204" pitchFamily="34" charset="0"/>
              <a:buChar char="•"/>
            </a:pPr>
            <a:r>
              <a:rPr lang="en-US" sz="1400" i="0" u="none" strike="noStrike" dirty="0">
                <a:solidFill>
                  <a:schemeClr val="bg1"/>
                </a:solidFill>
                <a:effectLst/>
                <a:latin typeface="Gotham Medium" panose="02000603030000020004" pitchFamily="2" charset="0"/>
              </a:rPr>
              <a:t>What is the acceleration / incubation opportunities available ? The applicants and winners shall get Incubation/Acceleration opportunity with JITO Incubation and Innovation Foundation.</a:t>
            </a:r>
          </a:p>
          <a:p>
            <a:pPr marL="342900" indent="-342900" rtl="0" fontAlgn="base">
              <a:lnSpc>
                <a:spcPct val="150000"/>
              </a:lnSpc>
              <a:spcBef>
                <a:spcPts val="0"/>
              </a:spcBef>
              <a:spcAft>
                <a:spcPts val="0"/>
              </a:spcAft>
              <a:buFont typeface="Arial" panose="020B0604020202020204" pitchFamily="34" charset="0"/>
              <a:buChar char="•"/>
            </a:pPr>
            <a:r>
              <a:rPr lang="en-US" sz="1400" i="0" u="none" strike="noStrike" dirty="0">
                <a:solidFill>
                  <a:schemeClr val="bg1"/>
                </a:solidFill>
                <a:effectLst/>
                <a:latin typeface="Gotham Medium" panose="02000603030000020004" pitchFamily="2" charset="0"/>
              </a:rPr>
              <a:t>Will I have to be based in Mumbai for investment or incubation? Not necessarily. You can be based anywhere in the World if you qualify the above criteria in slide 6 and 7</a:t>
            </a:r>
            <a:br>
              <a:rPr lang="en-US" sz="1400" dirty="0">
                <a:solidFill>
                  <a:schemeClr val="bg1"/>
                </a:solidFill>
                <a:effectLst/>
                <a:latin typeface="Gotham Medium" panose="02000603030000020004" pitchFamily="2" charset="0"/>
              </a:rPr>
            </a:br>
            <a:br>
              <a:rPr lang="en-US" sz="1400" dirty="0">
                <a:solidFill>
                  <a:schemeClr val="bg1"/>
                </a:solidFill>
                <a:effectLst/>
                <a:latin typeface="Gotham Medium" panose="02000603030000020004" pitchFamily="2" charset="0"/>
              </a:rPr>
            </a:br>
            <a:endParaRPr lang="en-US" sz="1400" i="0" u="none" strike="noStrike" dirty="0">
              <a:solidFill>
                <a:schemeClr val="bg1"/>
              </a:solidFill>
              <a:effectLst/>
              <a:latin typeface="Gotham Medium" panose="02000603030000020004" pitchFamily="2" charset="0"/>
            </a:endParaRPr>
          </a:p>
        </p:txBody>
      </p:sp>
      <p:pic>
        <p:nvPicPr>
          <p:cNvPr id="14" name="Picture 13" descr="A picture containing text&#10;&#10;Description automatically generated">
            <a:extLst>
              <a:ext uri="{FF2B5EF4-FFF2-40B4-BE49-F238E27FC236}">
                <a16:creationId xmlns:a16="http://schemas.microsoft.com/office/drawing/2014/main" id="{9AD2CBD0-A5BD-43FB-8543-2A5035A94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026" y="938749"/>
            <a:ext cx="2889706" cy="2889706"/>
          </a:xfrm>
          <a:prstGeom prst="rect">
            <a:avLst/>
          </a:prstGeom>
        </p:spPr>
      </p:pic>
      <p:pic>
        <p:nvPicPr>
          <p:cNvPr id="19" name="Picture 18" descr="Logo&#10;&#10;Description automatically generated with low confidence">
            <a:extLst>
              <a:ext uri="{FF2B5EF4-FFF2-40B4-BE49-F238E27FC236}">
                <a16:creationId xmlns:a16="http://schemas.microsoft.com/office/drawing/2014/main" id="{591D2FC3-8317-4779-87E0-8D745BBF43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4933" y="747306"/>
            <a:ext cx="1342371" cy="936489"/>
          </a:xfrm>
          <a:prstGeom prst="rect">
            <a:avLst/>
          </a:prstGeom>
        </p:spPr>
      </p:pic>
      <p:pic>
        <p:nvPicPr>
          <p:cNvPr id="15" name="Picture 2">
            <a:extLst>
              <a:ext uri="{FF2B5EF4-FFF2-40B4-BE49-F238E27FC236}">
                <a16:creationId xmlns:a16="http://schemas.microsoft.com/office/drawing/2014/main" id="{DAA326EE-7FAE-4F43-ABB7-EE0DB0E0E32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52398" y="47624"/>
            <a:ext cx="1135467" cy="13483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logo&#10;&#10;Description automatically generated">
            <a:extLst>
              <a:ext uri="{FF2B5EF4-FFF2-40B4-BE49-F238E27FC236}">
                <a16:creationId xmlns:a16="http://schemas.microsoft.com/office/drawing/2014/main" id="{F8E40211-3D2A-4446-AF3E-52009E15AB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62995" y="6109165"/>
            <a:ext cx="610816" cy="610816"/>
          </a:xfrm>
          <a:prstGeom prst="rect">
            <a:avLst/>
          </a:prstGeom>
        </p:spPr>
      </p:pic>
      <p:pic>
        <p:nvPicPr>
          <p:cNvPr id="20" name="Picture 19" descr="Text&#10;&#10;Description automatically generated">
            <a:extLst>
              <a:ext uri="{FF2B5EF4-FFF2-40B4-BE49-F238E27FC236}">
                <a16:creationId xmlns:a16="http://schemas.microsoft.com/office/drawing/2014/main" id="{189104F8-40E6-407E-ADEE-3AEB04613D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38344" y="138019"/>
            <a:ext cx="1135467" cy="897869"/>
          </a:xfrm>
          <a:prstGeom prst="rect">
            <a:avLst/>
          </a:prstGeom>
        </p:spPr>
      </p:pic>
    </p:spTree>
    <p:extLst>
      <p:ext uri="{BB962C8B-B14F-4D97-AF65-F5344CB8AC3E}">
        <p14:creationId xmlns:p14="http://schemas.microsoft.com/office/powerpoint/2010/main" val="3830575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wave&#10;&#10;Description automatically generated with low confidence">
            <a:extLst>
              <a:ext uri="{FF2B5EF4-FFF2-40B4-BE49-F238E27FC236}">
                <a16:creationId xmlns:a16="http://schemas.microsoft.com/office/drawing/2014/main" id="{B6CBDB35-9418-4512-AA01-8ADC29540B2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047" y="10"/>
            <a:ext cx="12191999" cy="6857990"/>
          </a:xfrm>
          <a:prstGeom prst="rect">
            <a:avLst/>
          </a:prstGeom>
        </p:spPr>
      </p:pic>
      <p:sp>
        <p:nvSpPr>
          <p:cNvPr id="2" name="Title 1">
            <a:extLst>
              <a:ext uri="{FF2B5EF4-FFF2-40B4-BE49-F238E27FC236}">
                <a16:creationId xmlns:a16="http://schemas.microsoft.com/office/drawing/2014/main" id="{34DA58EA-C6F4-4C78-B08C-FD385AA21198}"/>
              </a:ext>
            </a:extLst>
          </p:cNvPr>
          <p:cNvSpPr>
            <a:spLocks noGrp="1"/>
          </p:cNvSpPr>
          <p:nvPr>
            <p:ph type="ctrTitle"/>
          </p:nvPr>
        </p:nvSpPr>
        <p:spPr>
          <a:xfrm>
            <a:off x="3047" y="1606428"/>
            <a:ext cx="12185903" cy="936489"/>
          </a:xfrm>
          <a:effectLst>
            <a:outerShdw blurRad="50800" dist="38100" dir="2700000" algn="tl" rotWithShape="0">
              <a:prstClr val="black">
                <a:alpha val="40000"/>
              </a:prstClr>
            </a:outerShdw>
          </a:effectLst>
        </p:spPr>
        <p:txBody>
          <a:bodyPr>
            <a:noAutofit/>
          </a:bodyPr>
          <a:lstStyle/>
          <a:p>
            <a:pPr rtl="0">
              <a:spcBef>
                <a:spcPts val="0"/>
              </a:spcBef>
              <a:spcAft>
                <a:spcPts val="0"/>
              </a:spcAft>
            </a:pPr>
            <a:r>
              <a:rPr lang="en-IN" b="0" i="0" u="none" strike="noStrike" dirty="0">
                <a:solidFill>
                  <a:schemeClr val="bg1"/>
                </a:solidFill>
                <a:effectLst/>
                <a:latin typeface="Barmeno" panose="02000506050000020004" pitchFamily="2" charset="0"/>
              </a:rPr>
              <a:t>FAQ</a:t>
            </a:r>
            <a:endParaRPr lang="en-IN" dirty="0">
              <a:solidFill>
                <a:schemeClr val="bg1"/>
              </a:solidFill>
              <a:latin typeface="Barmeno" panose="02000506050000020004" pitchFamily="2" charset="0"/>
            </a:endParaRPr>
          </a:p>
        </p:txBody>
      </p:sp>
      <p:sp>
        <p:nvSpPr>
          <p:cNvPr id="13" name="TextBox 12">
            <a:extLst>
              <a:ext uri="{FF2B5EF4-FFF2-40B4-BE49-F238E27FC236}">
                <a16:creationId xmlns:a16="http://schemas.microsoft.com/office/drawing/2014/main" id="{914EFA48-B328-4A7F-8F79-5BFB94B34CC0}"/>
              </a:ext>
            </a:extLst>
          </p:cNvPr>
          <p:cNvSpPr txBox="1"/>
          <p:nvPr/>
        </p:nvSpPr>
        <p:spPr>
          <a:xfrm>
            <a:off x="402526" y="2826111"/>
            <a:ext cx="11380851" cy="4891724"/>
          </a:xfrm>
          <a:prstGeom prst="rect">
            <a:avLst/>
          </a:prstGeom>
          <a:noFill/>
        </p:spPr>
        <p:txBody>
          <a:bodyPr wrap="square">
            <a:spAutoFit/>
          </a:bodyPr>
          <a:lstStyle/>
          <a:p>
            <a:pPr marL="342900" indent="-342900" rtl="0" fontAlgn="base">
              <a:lnSpc>
                <a:spcPct val="150000"/>
              </a:lnSpc>
              <a:spcBef>
                <a:spcPts val="0"/>
              </a:spcBef>
              <a:spcAft>
                <a:spcPts val="0"/>
              </a:spcAft>
              <a:buFont typeface="Arial" panose="020B0604020202020204" pitchFamily="34" charset="0"/>
              <a:buChar char="•"/>
            </a:pPr>
            <a:r>
              <a:rPr lang="en-US" sz="1400" i="0" u="none" strike="noStrike" dirty="0">
                <a:solidFill>
                  <a:schemeClr val="bg1"/>
                </a:solidFill>
                <a:effectLst/>
                <a:latin typeface="Gotham Medium" panose="02000603030000020004" pitchFamily="2" charset="0"/>
              </a:rPr>
              <a:t>Are all founding members needed to attend the pitch? It is recommended for your key members to be present. However, at your discretion you can choose to send specific founders</a:t>
            </a:r>
          </a:p>
          <a:p>
            <a:pPr marL="342900" indent="-342900" rtl="0" fontAlgn="base">
              <a:lnSpc>
                <a:spcPct val="150000"/>
              </a:lnSpc>
              <a:spcBef>
                <a:spcPts val="0"/>
              </a:spcBef>
              <a:spcAft>
                <a:spcPts val="0"/>
              </a:spcAft>
              <a:buFont typeface="Arial" panose="020B0604020202020204" pitchFamily="34" charset="0"/>
              <a:buChar char="•"/>
            </a:pPr>
            <a:r>
              <a:rPr lang="en-US" sz="1400" i="0" u="none" strike="noStrike" dirty="0">
                <a:solidFill>
                  <a:schemeClr val="bg1"/>
                </a:solidFill>
                <a:effectLst/>
                <a:latin typeface="Gotham Medium" panose="02000603030000020004" pitchFamily="2" charset="0"/>
              </a:rPr>
              <a:t>What is the judging criteria? Startups will be evaluated on 5 criteria as mentioned on slide 8. Please refer that slide for criteria </a:t>
            </a:r>
          </a:p>
          <a:p>
            <a:pPr marL="342900" indent="-342900" rtl="0" fontAlgn="base">
              <a:lnSpc>
                <a:spcPct val="150000"/>
              </a:lnSpc>
              <a:spcBef>
                <a:spcPts val="0"/>
              </a:spcBef>
              <a:spcAft>
                <a:spcPts val="0"/>
              </a:spcAft>
              <a:buFont typeface="Arial" panose="020B0604020202020204" pitchFamily="34" charset="0"/>
              <a:buChar char="•"/>
            </a:pPr>
            <a:r>
              <a:rPr lang="en-US" sz="1400" i="0" u="none" strike="noStrike" dirty="0">
                <a:solidFill>
                  <a:schemeClr val="bg1"/>
                </a:solidFill>
                <a:effectLst/>
                <a:latin typeface="Gotham Medium" panose="02000603030000020004" pitchFamily="2" charset="0"/>
              </a:rPr>
              <a:t>Is it compulsory to have a team? No. You are allowed to participate as an Individual as long as you meet the eligibility criteria</a:t>
            </a:r>
          </a:p>
          <a:p>
            <a:pPr marL="342900" indent="-342900" rtl="0" fontAlgn="base">
              <a:lnSpc>
                <a:spcPct val="150000"/>
              </a:lnSpc>
              <a:spcBef>
                <a:spcPts val="0"/>
              </a:spcBef>
              <a:spcAft>
                <a:spcPts val="0"/>
              </a:spcAft>
              <a:buFont typeface="Arial" panose="020B0604020202020204" pitchFamily="34" charset="0"/>
              <a:buChar char="•"/>
            </a:pPr>
            <a:r>
              <a:rPr lang="en-US" sz="1400" i="0" u="none" strike="noStrike" dirty="0">
                <a:solidFill>
                  <a:schemeClr val="bg1"/>
                </a:solidFill>
                <a:effectLst/>
                <a:latin typeface="Gotham Medium" panose="02000603030000020004" pitchFamily="2" charset="0"/>
              </a:rPr>
              <a:t>Where can I get a sample business model / pitch deck? A sample pitch deck, for your reference, has been attached to this kit. Your business model would be unique. Hence, it should be prepared by your team in a format you feel is the best way to display your model but all pointers must be covered.</a:t>
            </a:r>
          </a:p>
          <a:p>
            <a:pPr marL="342900" indent="-342900" rtl="0" fontAlgn="base">
              <a:lnSpc>
                <a:spcPct val="150000"/>
              </a:lnSpc>
              <a:spcBef>
                <a:spcPts val="0"/>
              </a:spcBef>
              <a:spcAft>
                <a:spcPts val="0"/>
              </a:spcAft>
              <a:buFont typeface="Arial" panose="020B0604020202020204" pitchFamily="34" charset="0"/>
              <a:buChar char="•"/>
            </a:pPr>
            <a:r>
              <a:rPr lang="en-US" sz="1400" i="0" u="none" strike="noStrike" dirty="0">
                <a:solidFill>
                  <a:schemeClr val="bg1"/>
                </a:solidFill>
                <a:effectLst/>
                <a:latin typeface="Gotham Medium" panose="02000603030000020004" pitchFamily="2" charset="0"/>
              </a:rPr>
              <a:t>How is confidentiality of the questionnaire/ B-Model maintained?</a:t>
            </a:r>
            <a:br>
              <a:rPr lang="en-US" sz="1400" i="0" u="none" strike="noStrike" dirty="0">
                <a:solidFill>
                  <a:schemeClr val="bg1"/>
                </a:solidFill>
                <a:effectLst/>
                <a:latin typeface="Gotham Medium" panose="02000603030000020004" pitchFamily="2" charset="0"/>
              </a:rPr>
            </a:br>
            <a:r>
              <a:rPr lang="en-US" sz="1400" i="0" u="none" strike="noStrike" dirty="0">
                <a:solidFill>
                  <a:schemeClr val="bg1"/>
                </a:solidFill>
                <a:effectLst/>
                <a:latin typeface="Gotham Medium" panose="02000603030000020004" pitchFamily="2" charset="0"/>
              </a:rPr>
              <a:t>The entries for JIIF Shark Angels are judged by established entrepreneurs and industrialists who believe in promoting entrepreneurship. They are themselves very busy people and looking at B-Models is a routine affair for them. Your entry is viewed only by the judges. At no stage is an organizer permitted to view your B-Model. However, we cannot get our judges to sign a non-disclosure agreement (NDA). To view our policy about confidentiality, refer to Terms and Conditions</a:t>
            </a:r>
          </a:p>
        </p:txBody>
      </p:sp>
      <p:pic>
        <p:nvPicPr>
          <p:cNvPr id="9" name="Picture 8" descr="A picture containing text&#10;&#10;Description automatically generated">
            <a:extLst>
              <a:ext uri="{FF2B5EF4-FFF2-40B4-BE49-F238E27FC236}">
                <a16:creationId xmlns:a16="http://schemas.microsoft.com/office/drawing/2014/main" id="{FBD700DE-8129-4347-B9F4-D836B35AC7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026" y="529174"/>
            <a:ext cx="2889706" cy="2889706"/>
          </a:xfrm>
          <a:prstGeom prst="rect">
            <a:avLst/>
          </a:prstGeom>
        </p:spPr>
      </p:pic>
      <p:pic>
        <p:nvPicPr>
          <p:cNvPr id="17" name="Picture 16" descr="Logo&#10;&#10;Description automatically generated with low confidence">
            <a:extLst>
              <a:ext uri="{FF2B5EF4-FFF2-40B4-BE49-F238E27FC236}">
                <a16:creationId xmlns:a16="http://schemas.microsoft.com/office/drawing/2014/main" id="{8EE3DF28-C70E-4882-ADF2-96709DFE79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4933" y="747306"/>
            <a:ext cx="1342371" cy="936489"/>
          </a:xfrm>
          <a:prstGeom prst="rect">
            <a:avLst/>
          </a:prstGeom>
        </p:spPr>
      </p:pic>
      <p:pic>
        <p:nvPicPr>
          <p:cNvPr id="14" name="Picture 2">
            <a:extLst>
              <a:ext uri="{FF2B5EF4-FFF2-40B4-BE49-F238E27FC236}">
                <a16:creationId xmlns:a16="http://schemas.microsoft.com/office/drawing/2014/main" id="{DE89D85C-F731-4E15-8E10-8CD8A545C5F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52398" y="47624"/>
            <a:ext cx="1135467" cy="13483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logo&#10;&#10;Description automatically generated">
            <a:extLst>
              <a:ext uri="{FF2B5EF4-FFF2-40B4-BE49-F238E27FC236}">
                <a16:creationId xmlns:a16="http://schemas.microsoft.com/office/drawing/2014/main" id="{C8318C44-54B6-45EB-8137-C42CE3B9C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62995" y="6109165"/>
            <a:ext cx="610816" cy="610816"/>
          </a:xfrm>
          <a:prstGeom prst="rect">
            <a:avLst/>
          </a:prstGeom>
        </p:spPr>
      </p:pic>
      <p:pic>
        <p:nvPicPr>
          <p:cNvPr id="19" name="Picture 18" descr="Text&#10;&#10;Description automatically generated">
            <a:extLst>
              <a:ext uri="{FF2B5EF4-FFF2-40B4-BE49-F238E27FC236}">
                <a16:creationId xmlns:a16="http://schemas.microsoft.com/office/drawing/2014/main" id="{6191F563-43CB-4DA6-927A-903A468397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38344" y="138019"/>
            <a:ext cx="1135467" cy="897869"/>
          </a:xfrm>
          <a:prstGeom prst="rect">
            <a:avLst/>
          </a:prstGeom>
        </p:spPr>
      </p:pic>
    </p:spTree>
    <p:extLst>
      <p:ext uri="{BB962C8B-B14F-4D97-AF65-F5344CB8AC3E}">
        <p14:creationId xmlns:p14="http://schemas.microsoft.com/office/powerpoint/2010/main" val="13381290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964</Words>
  <Application>Microsoft Office PowerPoint</Application>
  <PresentationFormat>Widescreen</PresentationFormat>
  <Paragraphs>47</Paragraphs>
  <Slides>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Barmeno</vt:lpstr>
      <vt:lpstr>Calibri</vt:lpstr>
      <vt:lpstr>Calibri Light</vt:lpstr>
      <vt:lpstr>Gotham Medium</vt:lpstr>
      <vt:lpstr>Office Theme</vt:lpstr>
      <vt:lpstr>PowerPoint Presentation</vt:lpstr>
      <vt:lpstr>Judging Criteria</vt:lpstr>
      <vt:lpstr>Judging Criteria</vt:lpstr>
      <vt:lpstr>Rules and Conditions</vt:lpstr>
      <vt:lpstr>FAQ</vt:lpstr>
      <vt:lpstr>FAQ</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kishan vyas</dc:creator>
  <cp:lastModifiedBy>kishan vyas</cp:lastModifiedBy>
  <cp:revision>1</cp:revision>
  <dcterms:created xsi:type="dcterms:W3CDTF">2022-04-01T08:19:46Z</dcterms:created>
  <dcterms:modified xsi:type="dcterms:W3CDTF">2022-04-01T08:22:19Z</dcterms:modified>
</cp:coreProperties>
</file>